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7"/>
  </p:notesMasterIdLst>
  <p:sldIdLst>
    <p:sldId id="256" r:id="rId5"/>
    <p:sldId id="257" r:id="rId6"/>
    <p:sldId id="258" r:id="rId7"/>
    <p:sldId id="259" r:id="rId8"/>
    <p:sldId id="268" r:id="rId9"/>
    <p:sldId id="290" r:id="rId10"/>
    <p:sldId id="296" r:id="rId11"/>
    <p:sldId id="260" r:id="rId12"/>
    <p:sldId id="261" r:id="rId13"/>
    <p:sldId id="265" r:id="rId14"/>
    <p:sldId id="266" r:id="rId15"/>
    <p:sldId id="267" r:id="rId16"/>
    <p:sldId id="262" r:id="rId17"/>
    <p:sldId id="263" r:id="rId18"/>
    <p:sldId id="264" r:id="rId19"/>
    <p:sldId id="269" r:id="rId20"/>
    <p:sldId id="270" r:id="rId21"/>
    <p:sldId id="273" r:id="rId22"/>
    <p:sldId id="274" r:id="rId23"/>
    <p:sldId id="275" r:id="rId24"/>
    <p:sldId id="291" r:id="rId25"/>
    <p:sldId id="283" r:id="rId26"/>
    <p:sldId id="284" r:id="rId27"/>
    <p:sldId id="292" r:id="rId28"/>
    <p:sldId id="293" r:id="rId29"/>
    <p:sldId id="285" r:id="rId30"/>
    <p:sldId id="286" r:id="rId31"/>
    <p:sldId id="288" r:id="rId32"/>
    <p:sldId id="271" r:id="rId33"/>
    <p:sldId id="297" r:id="rId34"/>
    <p:sldId id="294" r:id="rId35"/>
    <p:sldId id="28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C2408A-E573-0755-37F5-08E07E7552F2}" v="107" dt="2020-09-24T22:15:22.674"/>
    <p1510:client id="{1663BF79-B778-2B11-E795-27F24F2F8CBC}" v="63" dt="2023-09-25T01:11:40.533"/>
    <p1510:client id="{2EE77D28-F4DD-7FEB-E1DD-E1134511181A}" v="5" dt="2020-09-24T21:59:20.433"/>
    <p1510:client id="{513E75AF-3724-54C3-72DD-3088EE047E28}" v="2" dt="2021-10-04T14:34:47.186"/>
    <p1510:client id="{631D69DC-5298-DD18-0C8E-2F5E2CDC2815}" v="21" dt="2021-10-05T21:56:41.615"/>
    <p1510:client id="{6EECBC0A-3361-5D6F-3E28-ABC83E2F3822}" v="27" dt="2023-09-20T17:52:50.414"/>
    <p1510:client id="{745E1A15-E46F-BC11-6230-B6B60D1DE23C}" v="108" dt="2021-10-04T03:46:17.381"/>
    <p1510:client id="{775E63C6-67C1-EC19-4F7C-CDB7771B90FA}" v="17" dt="2021-10-05T11:55:30.296"/>
    <p1510:client id="{82A25163-0FC0-D052-7C82-9BE8AC8789AE}" v="32" dt="2021-10-04T13:32:35.439"/>
    <p1510:client id="{8619FFF6-D295-45AD-93F3-4E94258AB7B8}" v="18" dt="2020-09-22T17:56:37.062"/>
    <p1510:client id="{E04E22FD-B1FC-E464-D6FA-97BF30E30F81}" v="67" dt="2020-09-23T18:43:56.5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9149F-F5E2-426B-86E5-FEDB3F6309A9}" type="doc">
      <dgm:prSet loTypeId="urn:microsoft.com/office/officeart/2005/8/layout/default" loCatId="list" qsTypeId="urn:microsoft.com/office/officeart/2005/8/quickstyle/simple4" qsCatId="simple" csTypeId="urn:microsoft.com/office/officeart/2005/8/colors/accent5_2" csCatId="accent5" phldr="1"/>
      <dgm:spPr/>
      <dgm:t>
        <a:bodyPr/>
        <a:lstStyle/>
        <a:p>
          <a:endParaRPr lang="en-US"/>
        </a:p>
      </dgm:t>
    </dgm:pt>
    <dgm:pt modelId="{6CCC427D-66D2-492F-8549-3DF69E8619E1}">
      <dgm:prSet phldr="0"/>
      <dgm:spPr/>
      <dgm:t>
        <a:bodyPr/>
        <a:lstStyle/>
        <a:p>
          <a:pPr rtl="0"/>
          <a:r>
            <a:rPr lang="en-US" dirty="0">
              <a:latin typeface="Century Gothic" panose="020B0502020202020204"/>
            </a:rPr>
            <a:t>Ms. Karaki: School Counselor for Creative Writing, Dance, Tech, Visual Arts</a:t>
          </a:r>
          <a:endParaRPr lang="en-US" dirty="0"/>
        </a:p>
      </dgm:t>
    </dgm:pt>
    <dgm:pt modelId="{4AEF9625-E8EB-4358-BB36-50012A602AF2}" type="parTrans" cxnId="{00CF3E74-5A8E-410C-811D-E47C51385FB8}">
      <dgm:prSet/>
      <dgm:spPr/>
      <dgm:t>
        <a:bodyPr/>
        <a:lstStyle/>
        <a:p>
          <a:endParaRPr lang="en-US"/>
        </a:p>
      </dgm:t>
    </dgm:pt>
    <dgm:pt modelId="{E4A456DA-C2A6-4A4A-945F-81A8959D98D4}" type="sibTrans" cxnId="{00CF3E74-5A8E-410C-811D-E47C51385FB8}">
      <dgm:prSet/>
      <dgm:spPr/>
      <dgm:t>
        <a:bodyPr/>
        <a:lstStyle/>
        <a:p>
          <a:endParaRPr lang="en-US"/>
        </a:p>
      </dgm:t>
    </dgm:pt>
    <dgm:pt modelId="{4A01337E-EC7E-4627-BE5E-88B654A8DF64}">
      <dgm:prSet/>
      <dgm:spPr/>
      <dgm:t>
        <a:bodyPr/>
        <a:lstStyle/>
        <a:p>
          <a:pPr rtl="0"/>
          <a:r>
            <a:rPr lang="en-US" dirty="0">
              <a:latin typeface="Century Gothic" panose="020B0502020202020204"/>
            </a:rPr>
            <a:t>Ms. Ostwald: School Counselor for Band, Chorus, Drama, Orchestra</a:t>
          </a:r>
          <a:endParaRPr lang="en-US" dirty="0"/>
        </a:p>
      </dgm:t>
    </dgm:pt>
    <dgm:pt modelId="{6C6F4E56-B933-47D1-8F8E-0557973E134B}" type="parTrans" cxnId="{5FE6F7BD-D3FB-46EB-824E-56F1B6FE939B}">
      <dgm:prSet/>
      <dgm:spPr/>
      <dgm:t>
        <a:bodyPr/>
        <a:lstStyle/>
        <a:p>
          <a:endParaRPr lang="en-US"/>
        </a:p>
      </dgm:t>
    </dgm:pt>
    <dgm:pt modelId="{FAFE2106-4E1A-4557-AFAE-1E6AF7800CDC}" type="sibTrans" cxnId="{5FE6F7BD-D3FB-46EB-824E-56F1B6FE939B}">
      <dgm:prSet/>
      <dgm:spPr/>
      <dgm:t>
        <a:bodyPr/>
        <a:lstStyle/>
        <a:p>
          <a:endParaRPr lang="en-US"/>
        </a:p>
      </dgm:t>
    </dgm:pt>
    <dgm:pt modelId="{19D041AF-502C-4AEA-A0AC-274FC29D283E}">
      <dgm:prSet/>
      <dgm:spPr/>
      <dgm:t>
        <a:bodyPr/>
        <a:lstStyle/>
        <a:p>
          <a:pPr rtl="0"/>
          <a:r>
            <a:rPr lang="en-US" dirty="0"/>
            <a:t>Ms. Gill:</a:t>
          </a:r>
          <a:r>
            <a:rPr lang="en-US" dirty="0">
              <a:latin typeface="Century Gothic" panose="020B0502020202020204"/>
            </a:rPr>
            <a:t> </a:t>
          </a:r>
          <a:r>
            <a:rPr lang="en-US" dirty="0"/>
            <a:t> College and Career Counselor</a:t>
          </a:r>
        </a:p>
      </dgm:t>
    </dgm:pt>
    <dgm:pt modelId="{6EB122CA-0373-43D0-8853-91FE469F6B5E}" type="parTrans" cxnId="{30CA7881-2CAB-4C8B-BA64-B65B8FB59F2E}">
      <dgm:prSet/>
      <dgm:spPr/>
      <dgm:t>
        <a:bodyPr/>
        <a:lstStyle/>
        <a:p>
          <a:endParaRPr lang="en-US"/>
        </a:p>
      </dgm:t>
    </dgm:pt>
    <dgm:pt modelId="{C7E5BEB7-06B0-4FDC-9F13-2E5BFFFEE131}" type="sibTrans" cxnId="{30CA7881-2CAB-4C8B-BA64-B65B8FB59F2E}">
      <dgm:prSet/>
      <dgm:spPr/>
      <dgm:t>
        <a:bodyPr/>
        <a:lstStyle/>
        <a:p>
          <a:endParaRPr lang="en-US"/>
        </a:p>
      </dgm:t>
    </dgm:pt>
    <dgm:pt modelId="{0EF700EF-EA22-4AAD-A870-35F6AA19262F}">
      <dgm:prSet/>
      <dgm:spPr/>
      <dgm:t>
        <a:bodyPr/>
        <a:lstStyle/>
        <a:p>
          <a:pPr rtl="0"/>
          <a:r>
            <a:rPr lang="en-US" dirty="0">
              <a:latin typeface="Century Gothic" panose="020B0502020202020204"/>
            </a:rPr>
            <a:t>Mr. Rosario:</a:t>
          </a:r>
          <a:r>
            <a:rPr lang="en-US" dirty="0"/>
            <a:t> Valencia College Transition Coach</a:t>
          </a:r>
        </a:p>
      </dgm:t>
    </dgm:pt>
    <dgm:pt modelId="{C3A072B5-454F-4EC1-A113-4EA400698B49}" type="parTrans" cxnId="{D1BD1972-BF65-43C5-9520-C7E704CCFB8F}">
      <dgm:prSet/>
      <dgm:spPr/>
      <dgm:t>
        <a:bodyPr/>
        <a:lstStyle/>
        <a:p>
          <a:endParaRPr lang="en-US"/>
        </a:p>
      </dgm:t>
    </dgm:pt>
    <dgm:pt modelId="{08C36420-F1B6-4D0E-9209-BF252E960362}" type="sibTrans" cxnId="{D1BD1972-BF65-43C5-9520-C7E704CCFB8F}">
      <dgm:prSet/>
      <dgm:spPr/>
      <dgm:t>
        <a:bodyPr/>
        <a:lstStyle/>
        <a:p>
          <a:endParaRPr lang="en-US"/>
        </a:p>
      </dgm:t>
    </dgm:pt>
    <dgm:pt modelId="{FE3B35E8-AD3E-4027-B509-A4A305DAACCC}" type="pres">
      <dgm:prSet presAssocID="{5F59149F-F5E2-426B-86E5-FEDB3F6309A9}" presName="diagram" presStyleCnt="0">
        <dgm:presLayoutVars>
          <dgm:dir/>
          <dgm:resizeHandles val="exact"/>
        </dgm:presLayoutVars>
      </dgm:prSet>
      <dgm:spPr/>
    </dgm:pt>
    <dgm:pt modelId="{6FDEE101-0E77-4108-8E20-F46BD3E690D9}" type="pres">
      <dgm:prSet presAssocID="{6CCC427D-66D2-492F-8549-3DF69E8619E1}" presName="node" presStyleLbl="node1" presStyleIdx="0" presStyleCnt="4">
        <dgm:presLayoutVars>
          <dgm:bulletEnabled val="1"/>
        </dgm:presLayoutVars>
      </dgm:prSet>
      <dgm:spPr/>
    </dgm:pt>
    <dgm:pt modelId="{79C00B62-75D2-4A36-9A27-CDE32861F1A6}" type="pres">
      <dgm:prSet presAssocID="{E4A456DA-C2A6-4A4A-945F-81A8959D98D4}" presName="sibTrans" presStyleCnt="0"/>
      <dgm:spPr/>
    </dgm:pt>
    <dgm:pt modelId="{1205B4A0-406A-476C-819C-5EA5ED818BF7}" type="pres">
      <dgm:prSet presAssocID="{4A01337E-EC7E-4627-BE5E-88B654A8DF64}" presName="node" presStyleLbl="node1" presStyleIdx="1" presStyleCnt="4">
        <dgm:presLayoutVars>
          <dgm:bulletEnabled val="1"/>
        </dgm:presLayoutVars>
      </dgm:prSet>
      <dgm:spPr/>
    </dgm:pt>
    <dgm:pt modelId="{9E9D3856-8EDC-4868-91BE-2BFBEC58BF37}" type="pres">
      <dgm:prSet presAssocID="{FAFE2106-4E1A-4557-AFAE-1E6AF7800CDC}" presName="sibTrans" presStyleCnt="0"/>
      <dgm:spPr/>
    </dgm:pt>
    <dgm:pt modelId="{C048D9A6-80F0-4C39-BD55-01F2113901CC}" type="pres">
      <dgm:prSet presAssocID="{19D041AF-502C-4AEA-A0AC-274FC29D283E}" presName="node" presStyleLbl="node1" presStyleIdx="2" presStyleCnt="4">
        <dgm:presLayoutVars>
          <dgm:bulletEnabled val="1"/>
        </dgm:presLayoutVars>
      </dgm:prSet>
      <dgm:spPr/>
    </dgm:pt>
    <dgm:pt modelId="{D8526399-6138-47AB-A412-5FA0AEFD4E83}" type="pres">
      <dgm:prSet presAssocID="{C7E5BEB7-06B0-4FDC-9F13-2E5BFFFEE131}" presName="sibTrans" presStyleCnt="0"/>
      <dgm:spPr/>
    </dgm:pt>
    <dgm:pt modelId="{30F2B906-949F-469C-B71C-54C44BAEC55B}" type="pres">
      <dgm:prSet presAssocID="{0EF700EF-EA22-4AAD-A870-35F6AA19262F}" presName="node" presStyleLbl="node1" presStyleIdx="3" presStyleCnt="4">
        <dgm:presLayoutVars>
          <dgm:bulletEnabled val="1"/>
        </dgm:presLayoutVars>
      </dgm:prSet>
      <dgm:spPr/>
    </dgm:pt>
  </dgm:ptLst>
  <dgm:cxnLst>
    <dgm:cxn modelId="{5DBB600A-C03E-4C3C-93FB-24B89DC55E6B}" type="presOf" srcId="{0EF700EF-EA22-4AAD-A870-35F6AA19262F}" destId="{30F2B906-949F-469C-B71C-54C44BAEC55B}" srcOrd="0" destOrd="0" presId="urn:microsoft.com/office/officeart/2005/8/layout/default"/>
    <dgm:cxn modelId="{6604B635-E601-46A7-9C2E-476048EA4367}" type="presOf" srcId="{19D041AF-502C-4AEA-A0AC-274FC29D283E}" destId="{C048D9A6-80F0-4C39-BD55-01F2113901CC}" srcOrd="0" destOrd="0" presId="urn:microsoft.com/office/officeart/2005/8/layout/default"/>
    <dgm:cxn modelId="{6CDCF440-09B9-4B1C-AC97-84C6BF19DDD7}" type="presOf" srcId="{6CCC427D-66D2-492F-8549-3DF69E8619E1}" destId="{6FDEE101-0E77-4108-8E20-F46BD3E690D9}" srcOrd="0" destOrd="0" presId="urn:microsoft.com/office/officeart/2005/8/layout/default"/>
    <dgm:cxn modelId="{458BFE40-6721-4FE8-B51A-C9CCD3C514AF}" type="presOf" srcId="{4A01337E-EC7E-4627-BE5E-88B654A8DF64}" destId="{1205B4A0-406A-476C-819C-5EA5ED818BF7}" srcOrd="0" destOrd="0" presId="urn:microsoft.com/office/officeart/2005/8/layout/default"/>
    <dgm:cxn modelId="{D1BD1972-BF65-43C5-9520-C7E704CCFB8F}" srcId="{5F59149F-F5E2-426B-86E5-FEDB3F6309A9}" destId="{0EF700EF-EA22-4AAD-A870-35F6AA19262F}" srcOrd="3" destOrd="0" parTransId="{C3A072B5-454F-4EC1-A113-4EA400698B49}" sibTransId="{08C36420-F1B6-4D0E-9209-BF252E960362}"/>
    <dgm:cxn modelId="{00CF3E74-5A8E-410C-811D-E47C51385FB8}" srcId="{5F59149F-F5E2-426B-86E5-FEDB3F6309A9}" destId="{6CCC427D-66D2-492F-8549-3DF69E8619E1}" srcOrd="0" destOrd="0" parTransId="{4AEF9625-E8EB-4358-BB36-50012A602AF2}" sibTransId="{E4A456DA-C2A6-4A4A-945F-81A8959D98D4}"/>
    <dgm:cxn modelId="{F6E7197B-6064-434D-B4E8-AC07403EA376}" type="presOf" srcId="{5F59149F-F5E2-426B-86E5-FEDB3F6309A9}" destId="{FE3B35E8-AD3E-4027-B509-A4A305DAACCC}" srcOrd="0" destOrd="0" presId="urn:microsoft.com/office/officeart/2005/8/layout/default"/>
    <dgm:cxn modelId="{30CA7881-2CAB-4C8B-BA64-B65B8FB59F2E}" srcId="{5F59149F-F5E2-426B-86E5-FEDB3F6309A9}" destId="{19D041AF-502C-4AEA-A0AC-274FC29D283E}" srcOrd="2" destOrd="0" parTransId="{6EB122CA-0373-43D0-8853-91FE469F6B5E}" sibTransId="{C7E5BEB7-06B0-4FDC-9F13-2E5BFFFEE131}"/>
    <dgm:cxn modelId="{5FE6F7BD-D3FB-46EB-824E-56F1B6FE939B}" srcId="{5F59149F-F5E2-426B-86E5-FEDB3F6309A9}" destId="{4A01337E-EC7E-4627-BE5E-88B654A8DF64}" srcOrd="1" destOrd="0" parTransId="{6C6F4E56-B933-47D1-8F8E-0557973E134B}" sibTransId="{FAFE2106-4E1A-4557-AFAE-1E6AF7800CDC}"/>
    <dgm:cxn modelId="{BD7403DC-3EB2-46DA-AF6F-8CC63ADCD7E3}" type="presParOf" srcId="{FE3B35E8-AD3E-4027-B509-A4A305DAACCC}" destId="{6FDEE101-0E77-4108-8E20-F46BD3E690D9}" srcOrd="0" destOrd="0" presId="urn:microsoft.com/office/officeart/2005/8/layout/default"/>
    <dgm:cxn modelId="{E32D9F06-8856-420C-B1B8-EEC947873F67}" type="presParOf" srcId="{FE3B35E8-AD3E-4027-B509-A4A305DAACCC}" destId="{79C00B62-75D2-4A36-9A27-CDE32861F1A6}" srcOrd="1" destOrd="0" presId="urn:microsoft.com/office/officeart/2005/8/layout/default"/>
    <dgm:cxn modelId="{31AF215C-1E7E-424A-B73B-B96413197F4F}" type="presParOf" srcId="{FE3B35E8-AD3E-4027-B509-A4A305DAACCC}" destId="{1205B4A0-406A-476C-819C-5EA5ED818BF7}" srcOrd="2" destOrd="0" presId="urn:microsoft.com/office/officeart/2005/8/layout/default"/>
    <dgm:cxn modelId="{16B485A9-A567-4478-8CEF-D2E72837E26D}" type="presParOf" srcId="{FE3B35E8-AD3E-4027-B509-A4A305DAACCC}" destId="{9E9D3856-8EDC-4868-91BE-2BFBEC58BF37}" srcOrd="3" destOrd="0" presId="urn:microsoft.com/office/officeart/2005/8/layout/default"/>
    <dgm:cxn modelId="{CA9E6A3D-2D10-4372-97FB-7014C6CA29F5}" type="presParOf" srcId="{FE3B35E8-AD3E-4027-B509-A4A305DAACCC}" destId="{C048D9A6-80F0-4C39-BD55-01F2113901CC}" srcOrd="4" destOrd="0" presId="urn:microsoft.com/office/officeart/2005/8/layout/default"/>
    <dgm:cxn modelId="{5F15719D-0F0E-4667-9C49-93D6FBB14453}" type="presParOf" srcId="{FE3B35E8-AD3E-4027-B509-A4A305DAACCC}" destId="{D8526399-6138-47AB-A412-5FA0AEFD4E83}" srcOrd="5" destOrd="0" presId="urn:microsoft.com/office/officeart/2005/8/layout/default"/>
    <dgm:cxn modelId="{769EE2B1-2FFB-4A5D-8F87-31DEABBDA666}" type="presParOf" srcId="{FE3B35E8-AD3E-4027-B509-A4A305DAACCC}" destId="{30F2B906-949F-469C-B71C-54C44BAEC55B}"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C2CC6B-BF06-4013-A242-E3C315D0519A}"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DBD2C6D3-63FC-4767-AB17-42BDEEF02F45}">
      <dgm:prSet/>
      <dgm:spPr/>
      <dgm:t>
        <a:bodyPr/>
        <a:lstStyle/>
        <a:p>
          <a:r>
            <a:rPr lang="en-US" b="1"/>
            <a:t>Four year colleges and universities: both public and private</a:t>
          </a:r>
          <a:endParaRPr lang="en-US"/>
        </a:p>
      </dgm:t>
    </dgm:pt>
    <dgm:pt modelId="{EEF2BDAB-7F1D-4111-92E0-C2F1575423C4}" type="parTrans" cxnId="{D1067522-3385-49E2-AA3C-5D73753C920D}">
      <dgm:prSet/>
      <dgm:spPr/>
      <dgm:t>
        <a:bodyPr/>
        <a:lstStyle/>
        <a:p>
          <a:endParaRPr lang="en-US"/>
        </a:p>
      </dgm:t>
    </dgm:pt>
    <dgm:pt modelId="{7DFD3D60-5A8A-4D4E-B525-7008C498C599}" type="sibTrans" cxnId="{D1067522-3385-49E2-AA3C-5D73753C920D}">
      <dgm:prSet/>
      <dgm:spPr/>
      <dgm:t>
        <a:bodyPr/>
        <a:lstStyle/>
        <a:p>
          <a:endParaRPr lang="en-US"/>
        </a:p>
      </dgm:t>
    </dgm:pt>
    <dgm:pt modelId="{B3C20CD0-1F90-4C24-BC88-C446EBEFC863}">
      <dgm:prSet/>
      <dgm:spPr/>
      <dgm:t>
        <a:bodyPr/>
        <a:lstStyle/>
        <a:p>
          <a:r>
            <a:rPr lang="en-US" b="1"/>
            <a:t>Grant bachelor's degrees either  BA or BS</a:t>
          </a:r>
          <a:endParaRPr lang="en-US"/>
        </a:p>
      </dgm:t>
    </dgm:pt>
    <dgm:pt modelId="{FB555473-651F-40D7-A973-A763E0D74EB8}" type="parTrans" cxnId="{755CB61F-7FFA-47DD-9411-7E7147D080C3}">
      <dgm:prSet/>
      <dgm:spPr/>
      <dgm:t>
        <a:bodyPr/>
        <a:lstStyle/>
        <a:p>
          <a:endParaRPr lang="en-US"/>
        </a:p>
      </dgm:t>
    </dgm:pt>
    <dgm:pt modelId="{48D72338-4399-4EF0-BE15-E4F6DB9F6248}" type="sibTrans" cxnId="{755CB61F-7FFA-47DD-9411-7E7147D080C3}">
      <dgm:prSet/>
      <dgm:spPr/>
      <dgm:t>
        <a:bodyPr/>
        <a:lstStyle/>
        <a:p>
          <a:endParaRPr lang="en-US"/>
        </a:p>
      </dgm:t>
    </dgm:pt>
    <dgm:pt modelId="{86836EF6-3F73-4CE5-B4D2-59D8AF3D0D42}">
      <dgm:prSet/>
      <dgm:spPr/>
      <dgm:t>
        <a:bodyPr/>
        <a:lstStyle/>
        <a:p>
          <a:r>
            <a:rPr lang="en-US" b="1"/>
            <a:t>Geared toward professional occupations</a:t>
          </a:r>
          <a:endParaRPr lang="en-US"/>
        </a:p>
      </dgm:t>
    </dgm:pt>
    <dgm:pt modelId="{C596EDE2-250A-4963-9371-EDD4317BD3A1}" type="parTrans" cxnId="{2820EA1A-3ED2-42F9-ACAD-612C3847503E}">
      <dgm:prSet/>
      <dgm:spPr/>
      <dgm:t>
        <a:bodyPr/>
        <a:lstStyle/>
        <a:p>
          <a:endParaRPr lang="en-US"/>
        </a:p>
      </dgm:t>
    </dgm:pt>
    <dgm:pt modelId="{79397C27-5514-4D65-AF9C-ED8279874825}" type="sibTrans" cxnId="{2820EA1A-3ED2-42F9-ACAD-612C3847503E}">
      <dgm:prSet/>
      <dgm:spPr/>
      <dgm:t>
        <a:bodyPr/>
        <a:lstStyle/>
        <a:p>
          <a:endParaRPr lang="en-US"/>
        </a:p>
      </dgm:t>
    </dgm:pt>
    <dgm:pt modelId="{E2C4EDA8-0FBA-4585-AD73-D6840F0670F5}">
      <dgm:prSet/>
      <dgm:spPr/>
      <dgm:t>
        <a:bodyPr/>
        <a:lstStyle/>
        <a:p>
          <a:r>
            <a:rPr lang="en-US" b="1"/>
            <a:t>Two year college grants Associates degrees: AA or AS</a:t>
          </a:r>
          <a:endParaRPr lang="en-US"/>
        </a:p>
      </dgm:t>
    </dgm:pt>
    <dgm:pt modelId="{086B89DD-6F97-4428-B3DA-CA839BA9967D}" type="parTrans" cxnId="{0F4AAA10-EEF3-41A0-B1CC-06B657930EA4}">
      <dgm:prSet/>
      <dgm:spPr/>
      <dgm:t>
        <a:bodyPr/>
        <a:lstStyle/>
        <a:p>
          <a:endParaRPr lang="en-US"/>
        </a:p>
      </dgm:t>
    </dgm:pt>
    <dgm:pt modelId="{150A6B45-9636-4658-AA21-0E4F7C5663AC}" type="sibTrans" cxnId="{0F4AAA10-EEF3-41A0-B1CC-06B657930EA4}">
      <dgm:prSet/>
      <dgm:spPr/>
      <dgm:t>
        <a:bodyPr/>
        <a:lstStyle/>
        <a:p>
          <a:endParaRPr lang="en-US"/>
        </a:p>
      </dgm:t>
    </dgm:pt>
    <dgm:pt modelId="{BA5D1CA7-371C-4D0D-8E73-5E557751EC2F}">
      <dgm:prSet/>
      <dgm:spPr/>
      <dgm:t>
        <a:bodyPr/>
        <a:lstStyle/>
        <a:p>
          <a:r>
            <a:rPr lang="en-US" b="1"/>
            <a:t>Offers many technical programs and certificates</a:t>
          </a:r>
          <a:endParaRPr lang="en-US"/>
        </a:p>
      </dgm:t>
    </dgm:pt>
    <dgm:pt modelId="{6933C9BE-14F8-4C59-AB2E-34AF6479D4B7}" type="parTrans" cxnId="{094ED91E-3A35-43B9-AE6B-0696262B1507}">
      <dgm:prSet/>
      <dgm:spPr/>
      <dgm:t>
        <a:bodyPr/>
        <a:lstStyle/>
        <a:p>
          <a:endParaRPr lang="en-US"/>
        </a:p>
      </dgm:t>
    </dgm:pt>
    <dgm:pt modelId="{7334A3FA-7096-4254-A36E-0D555D605FEA}" type="sibTrans" cxnId="{094ED91E-3A35-43B9-AE6B-0696262B1507}">
      <dgm:prSet/>
      <dgm:spPr/>
      <dgm:t>
        <a:bodyPr/>
        <a:lstStyle/>
        <a:p>
          <a:endParaRPr lang="en-US"/>
        </a:p>
      </dgm:t>
    </dgm:pt>
    <dgm:pt modelId="{159414D4-0090-4878-9B06-EF271FF5B389}">
      <dgm:prSet/>
      <dgm:spPr/>
      <dgm:t>
        <a:bodyPr/>
        <a:lstStyle/>
        <a:p>
          <a:r>
            <a:rPr lang="en-US" b="1"/>
            <a:t>Specializes in transferring to 4 year colleges</a:t>
          </a:r>
          <a:endParaRPr lang="en-US"/>
        </a:p>
      </dgm:t>
    </dgm:pt>
    <dgm:pt modelId="{A78D53CC-E877-4AA3-9706-FBCA87A54387}" type="parTrans" cxnId="{0F7F1430-90EB-41B5-81BB-52D5367AB3F0}">
      <dgm:prSet/>
      <dgm:spPr/>
      <dgm:t>
        <a:bodyPr/>
        <a:lstStyle/>
        <a:p>
          <a:endParaRPr lang="en-US"/>
        </a:p>
      </dgm:t>
    </dgm:pt>
    <dgm:pt modelId="{C917B166-DD35-454E-8FC5-D5FC08851E0B}" type="sibTrans" cxnId="{0F7F1430-90EB-41B5-81BB-52D5367AB3F0}">
      <dgm:prSet/>
      <dgm:spPr/>
      <dgm:t>
        <a:bodyPr/>
        <a:lstStyle/>
        <a:p>
          <a:endParaRPr lang="en-US"/>
        </a:p>
      </dgm:t>
    </dgm:pt>
    <dgm:pt modelId="{794E4051-F1E8-46B8-B600-FCB3C2B10C5E}">
      <dgm:prSet/>
      <dgm:spPr/>
      <dgm:t>
        <a:bodyPr/>
        <a:lstStyle/>
        <a:p>
          <a:r>
            <a:rPr lang="en-US" b="1"/>
            <a:t>Vocational/trade schools</a:t>
          </a:r>
          <a:endParaRPr lang="en-US"/>
        </a:p>
      </dgm:t>
    </dgm:pt>
    <dgm:pt modelId="{6226BB00-B0E1-47DD-BC09-A600018244CA}" type="parTrans" cxnId="{AE621EB1-CF0D-4A02-AC27-ACC6522E7EBD}">
      <dgm:prSet/>
      <dgm:spPr/>
      <dgm:t>
        <a:bodyPr/>
        <a:lstStyle/>
        <a:p>
          <a:endParaRPr lang="en-US"/>
        </a:p>
      </dgm:t>
    </dgm:pt>
    <dgm:pt modelId="{4D5ECFDF-C8CE-4803-B34A-8574B4067263}" type="sibTrans" cxnId="{AE621EB1-CF0D-4A02-AC27-ACC6522E7EBD}">
      <dgm:prSet/>
      <dgm:spPr/>
      <dgm:t>
        <a:bodyPr/>
        <a:lstStyle/>
        <a:p>
          <a:endParaRPr lang="en-US"/>
        </a:p>
      </dgm:t>
    </dgm:pt>
    <dgm:pt modelId="{0C01B961-1AC3-46C2-B0BF-307BA9AE7E4F}">
      <dgm:prSet/>
      <dgm:spPr/>
      <dgm:t>
        <a:bodyPr/>
        <a:lstStyle/>
        <a:p>
          <a:r>
            <a:rPr lang="en-US" b="1"/>
            <a:t>Grants industry certifications/certificates</a:t>
          </a:r>
          <a:endParaRPr lang="en-US"/>
        </a:p>
      </dgm:t>
    </dgm:pt>
    <dgm:pt modelId="{93E67225-16C5-4B5D-BD26-166BA5E17F67}" type="parTrans" cxnId="{629137C3-5E0D-40FA-9091-1074744FAFDB}">
      <dgm:prSet/>
      <dgm:spPr/>
      <dgm:t>
        <a:bodyPr/>
        <a:lstStyle/>
        <a:p>
          <a:endParaRPr lang="en-US"/>
        </a:p>
      </dgm:t>
    </dgm:pt>
    <dgm:pt modelId="{24CFC172-9951-4696-80C1-CD7F5AF2AF9C}" type="sibTrans" cxnId="{629137C3-5E0D-40FA-9091-1074744FAFDB}">
      <dgm:prSet/>
      <dgm:spPr/>
      <dgm:t>
        <a:bodyPr/>
        <a:lstStyle/>
        <a:p>
          <a:endParaRPr lang="en-US"/>
        </a:p>
      </dgm:t>
    </dgm:pt>
    <dgm:pt modelId="{3D4142D7-977A-4A60-AAD0-AF678B2ED9E2}" type="pres">
      <dgm:prSet presAssocID="{62C2CC6B-BF06-4013-A242-E3C315D0519A}" presName="Name0" presStyleCnt="0">
        <dgm:presLayoutVars>
          <dgm:dir/>
          <dgm:animLvl val="lvl"/>
          <dgm:resizeHandles val="exact"/>
        </dgm:presLayoutVars>
      </dgm:prSet>
      <dgm:spPr/>
    </dgm:pt>
    <dgm:pt modelId="{58C2192A-9F50-4241-A899-393B76E39FD5}" type="pres">
      <dgm:prSet presAssocID="{DBD2C6D3-63FC-4767-AB17-42BDEEF02F45}" presName="linNode" presStyleCnt="0"/>
      <dgm:spPr/>
    </dgm:pt>
    <dgm:pt modelId="{FFD928EC-616F-4A87-912A-3953BC1E32BF}" type="pres">
      <dgm:prSet presAssocID="{DBD2C6D3-63FC-4767-AB17-42BDEEF02F45}" presName="parentText" presStyleLbl="node1" presStyleIdx="0" presStyleCnt="3">
        <dgm:presLayoutVars>
          <dgm:chMax val="1"/>
          <dgm:bulletEnabled val="1"/>
        </dgm:presLayoutVars>
      </dgm:prSet>
      <dgm:spPr/>
    </dgm:pt>
    <dgm:pt modelId="{EED11CB8-90B9-4D87-932B-40F4148D1E9D}" type="pres">
      <dgm:prSet presAssocID="{DBD2C6D3-63FC-4767-AB17-42BDEEF02F45}" presName="descendantText" presStyleLbl="alignAccFollowNode1" presStyleIdx="0" presStyleCnt="3">
        <dgm:presLayoutVars>
          <dgm:bulletEnabled val="1"/>
        </dgm:presLayoutVars>
      </dgm:prSet>
      <dgm:spPr/>
    </dgm:pt>
    <dgm:pt modelId="{8558A2DF-8C10-4C44-819E-300724827D17}" type="pres">
      <dgm:prSet presAssocID="{7DFD3D60-5A8A-4D4E-B525-7008C498C599}" presName="sp" presStyleCnt="0"/>
      <dgm:spPr/>
    </dgm:pt>
    <dgm:pt modelId="{9E15B007-187C-4502-BFF9-4C75888621DF}" type="pres">
      <dgm:prSet presAssocID="{E2C4EDA8-0FBA-4585-AD73-D6840F0670F5}" presName="linNode" presStyleCnt="0"/>
      <dgm:spPr/>
    </dgm:pt>
    <dgm:pt modelId="{8A14F11B-1229-4D94-9601-371384A7DAF8}" type="pres">
      <dgm:prSet presAssocID="{E2C4EDA8-0FBA-4585-AD73-D6840F0670F5}" presName="parentText" presStyleLbl="node1" presStyleIdx="1" presStyleCnt="3">
        <dgm:presLayoutVars>
          <dgm:chMax val="1"/>
          <dgm:bulletEnabled val="1"/>
        </dgm:presLayoutVars>
      </dgm:prSet>
      <dgm:spPr/>
    </dgm:pt>
    <dgm:pt modelId="{D9E7EE17-4479-4C13-90BF-4A95FD045177}" type="pres">
      <dgm:prSet presAssocID="{E2C4EDA8-0FBA-4585-AD73-D6840F0670F5}" presName="descendantText" presStyleLbl="alignAccFollowNode1" presStyleIdx="1" presStyleCnt="3">
        <dgm:presLayoutVars>
          <dgm:bulletEnabled val="1"/>
        </dgm:presLayoutVars>
      </dgm:prSet>
      <dgm:spPr/>
    </dgm:pt>
    <dgm:pt modelId="{FD7DFBD1-3D2A-4CF5-A3CF-8EF0BB984A1F}" type="pres">
      <dgm:prSet presAssocID="{150A6B45-9636-4658-AA21-0E4F7C5663AC}" presName="sp" presStyleCnt="0"/>
      <dgm:spPr/>
    </dgm:pt>
    <dgm:pt modelId="{01FED86C-35C7-4F21-B628-DE0D8442A930}" type="pres">
      <dgm:prSet presAssocID="{794E4051-F1E8-46B8-B600-FCB3C2B10C5E}" presName="linNode" presStyleCnt="0"/>
      <dgm:spPr/>
    </dgm:pt>
    <dgm:pt modelId="{6EB473FC-8A11-4D71-B5DB-DD476A0D19FB}" type="pres">
      <dgm:prSet presAssocID="{794E4051-F1E8-46B8-B600-FCB3C2B10C5E}" presName="parentText" presStyleLbl="node1" presStyleIdx="2" presStyleCnt="3">
        <dgm:presLayoutVars>
          <dgm:chMax val="1"/>
          <dgm:bulletEnabled val="1"/>
        </dgm:presLayoutVars>
      </dgm:prSet>
      <dgm:spPr/>
    </dgm:pt>
    <dgm:pt modelId="{05CB41A8-03D1-4D23-BB0C-EBC890EE4E66}" type="pres">
      <dgm:prSet presAssocID="{794E4051-F1E8-46B8-B600-FCB3C2B10C5E}" presName="descendantText" presStyleLbl="alignAccFollowNode1" presStyleIdx="2" presStyleCnt="3">
        <dgm:presLayoutVars>
          <dgm:bulletEnabled val="1"/>
        </dgm:presLayoutVars>
      </dgm:prSet>
      <dgm:spPr/>
    </dgm:pt>
  </dgm:ptLst>
  <dgm:cxnLst>
    <dgm:cxn modelId="{0F4AAA10-EEF3-41A0-B1CC-06B657930EA4}" srcId="{62C2CC6B-BF06-4013-A242-E3C315D0519A}" destId="{E2C4EDA8-0FBA-4585-AD73-D6840F0670F5}" srcOrd="1" destOrd="0" parTransId="{086B89DD-6F97-4428-B3DA-CA839BA9967D}" sibTransId="{150A6B45-9636-4658-AA21-0E4F7C5663AC}"/>
    <dgm:cxn modelId="{2820EA1A-3ED2-42F9-ACAD-612C3847503E}" srcId="{DBD2C6D3-63FC-4767-AB17-42BDEEF02F45}" destId="{86836EF6-3F73-4CE5-B4D2-59D8AF3D0D42}" srcOrd="1" destOrd="0" parTransId="{C596EDE2-250A-4963-9371-EDD4317BD3A1}" sibTransId="{79397C27-5514-4D65-AF9C-ED8279874825}"/>
    <dgm:cxn modelId="{094ED91E-3A35-43B9-AE6B-0696262B1507}" srcId="{E2C4EDA8-0FBA-4585-AD73-D6840F0670F5}" destId="{BA5D1CA7-371C-4D0D-8E73-5E557751EC2F}" srcOrd="0" destOrd="0" parTransId="{6933C9BE-14F8-4C59-AB2E-34AF6479D4B7}" sibTransId="{7334A3FA-7096-4254-A36E-0D555D605FEA}"/>
    <dgm:cxn modelId="{755CB61F-7FFA-47DD-9411-7E7147D080C3}" srcId="{DBD2C6D3-63FC-4767-AB17-42BDEEF02F45}" destId="{B3C20CD0-1F90-4C24-BC88-C446EBEFC863}" srcOrd="0" destOrd="0" parTransId="{FB555473-651F-40D7-A973-A763E0D74EB8}" sibTransId="{48D72338-4399-4EF0-BE15-E4F6DB9F6248}"/>
    <dgm:cxn modelId="{D1067522-3385-49E2-AA3C-5D73753C920D}" srcId="{62C2CC6B-BF06-4013-A242-E3C315D0519A}" destId="{DBD2C6D3-63FC-4767-AB17-42BDEEF02F45}" srcOrd="0" destOrd="0" parTransId="{EEF2BDAB-7F1D-4111-92E0-C2F1575423C4}" sibTransId="{7DFD3D60-5A8A-4D4E-B525-7008C498C599}"/>
    <dgm:cxn modelId="{0F7F1430-90EB-41B5-81BB-52D5367AB3F0}" srcId="{E2C4EDA8-0FBA-4585-AD73-D6840F0670F5}" destId="{159414D4-0090-4878-9B06-EF271FF5B389}" srcOrd="1" destOrd="0" parTransId="{A78D53CC-E877-4AA3-9706-FBCA87A54387}" sibTransId="{C917B166-DD35-454E-8FC5-D5FC08851E0B}"/>
    <dgm:cxn modelId="{0069E55F-9D90-4F0A-ADBF-C5F7D65D6A4B}" type="presOf" srcId="{DBD2C6D3-63FC-4767-AB17-42BDEEF02F45}" destId="{FFD928EC-616F-4A87-912A-3953BC1E32BF}" srcOrd="0" destOrd="0" presId="urn:microsoft.com/office/officeart/2005/8/layout/vList5"/>
    <dgm:cxn modelId="{689D847C-FC81-4C02-9C99-CC1E16061FA4}" type="presOf" srcId="{BA5D1CA7-371C-4D0D-8E73-5E557751EC2F}" destId="{D9E7EE17-4479-4C13-90BF-4A95FD045177}" srcOrd="0" destOrd="0" presId="urn:microsoft.com/office/officeart/2005/8/layout/vList5"/>
    <dgm:cxn modelId="{7CF8F27C-986E-4FD9-BC78-8DF55E0975C2}" type="presOf" srcId="{62C2CC6B-BF06-4013-A242-E3C315D0519A}" destId="{3D4142D7-977A-4A60-AAD0-AF678B2ED9E2}" srcOrd="0" destOrd="0" presId="urn:microsoft.com/office/officeart/2005/8/layout/vList5"/>
    <dgm:cxn modelId="{0D66A88A-F580-4EC0-A0EA-4A3D3E97824F}" type="presOf" srcId="{794E4051-F1E8-46B8-B600-FCB3C2B10C5E}" destId="{6EB473FC-8A11-4D71-B5DB-DD476A0D19FB}" srcOrd="0" destOrd="0" presId="urn:microsoft.com/office/officeart/2005/8/layout/vList5"/>
    <dgm:cxn modelId="{F0F7C08F-071A-42DA-BDEB-EC6B1E73D8F1}" type="presOf" srcId="{0C01B961-1AC3-46C2-B0BF-307BA9AE7E4F}" destId="{05CB41A8-03D1-4D23-BB0C-EBC890EE4E66}" srcOrd="0" destOrd="0" presId="urn:microsoft.com/office/officeart/2005/8/layout/vList5"/>
    <dgm:cxn modelId="{8F86FB97-65E5-4A85-99D5-4143855A4C9D}" type="presOf" srcId="{E2C4EDA8-0FBA-4585-AD73-D6840F0670F5}" destId="{8A14F11B-1229-4D94-9601-371384A7DAF8}" srcOrd="0" destOrd="0" presId="urn:microsoft.com/office/officeart/2005/8/layout/vList5"/>
    <dgm:cxn modelId="{1607B5A1-9464-4376-9827-C4C05272207F}" type="presOf" srcId="{86836EF6-3F73-4CE5-B4D2-59D8AF3D0D42}" destId="{EED11CB8-90B9-4D87-932B-40F4148D1E9D}" srcOrd="0" destOrd="1" presId="urn:microsoft.com/office/officeart/2005/8/layout/vList5"/>
    <dgm:cxn modelId="{32AFE6AE-5511-42DD-89B1-9CC8BD34934C}" type="presOf" srcId="{159414D4-0090-4878-9B06-EF271FF5B389}" destId="{D9E7EE17-4479-4C13-90BF-4A95FD045177}" srcOrd="0" destOrd="1" presId="urn:microsoft.com/office/officeart/2005/8/layout/vList5"/>
    <dgm:cxn modelId="{AE621EB1-CF0D-4A02-AC27-ACC6522E7EBD}" srcId="{62C2CC6B-BF06-4013-A242-E3C315D0519A}" destId="{794E4051-F1E8-46B8-B600-FCB3C2B10C5E}" srcOrd="2" destOrd="0" parTransId="{6226BB00-B0E1-47DD-BC09-A600018244CA}" sibTransId="{4D5ECFDF-C8CE-4803-B34A-8574B4067263}"/>
    <dgm:cxn modelId="{629137C3-5E0D-40FA-9091-1074744FAFDB}" srcId="{794E4051-F1E8-46B8-B600-FCB3C2B10C5E}" destId="{0C01B961-1AC3-46C2-B0BF-307BA9AE7E4F}" srcOrd="0" destOrd="0" parTransId="{93E67225-16C5-4B5D-BD26-166BA5E17F67}" sibTransId="{24CFC172-9951-4696-80C1-CD7F5AF2AF9C}"/>
    <dgm:cxn modelId="{33E97AC4-67ED-4A5D-AE67-A60BAEE18CD4}" type="presOf" srcId="{B3C20CD0-1F90-4C24-BC88-C446EBEFC863}" destId="{EED11CB8-90B9-4D87-932B-40F4148D1E9D}" srcOrd="0" destOrd="0" presId="urn:microsoft.com/office/officeart/2005/8/layout/vList5"/>
    <dgm:cxn modelId="{2B88368E-5726-494B-BDF7-2D1EB972A4B4}" type="presParOf" srcId="{3D4142D7-977A-4A60-AAD0-AF678B2ED9E2}" destId="{58C2192A-9F50-4241-A899-393B76E39FD5}" srcOrd="0" destOrd="0" presId="urn:microsoft.com/office/officeart/2005/8/layout/vList5"/>
    <dgm:cxn modelId="{F46E271B-7735-4F57-B039-755368A6E1C4}" type="presParOf" srcId="{58C2192A-9F50-4241-A899-393B76E39FD5}" destId="{FFD928EC-616F-4A87-912A-3953BC1E32BF}" srcOrd="0" destOrd="0" presId="urn:microsoft.com/office/officeart/2005/8/layout/vList5"/>
    <dgm:cxn modelId="{50606FB9-13B1-4149-ADA7-0D521E170505}" type="presParOf" srcId="{58C2192A-9F50-4241-A899-393B76E39FD5}" destId="{EED11CB8-90B9-4D87-932B-40F4148D1E9D}" srcOrd="1" destOrd="0" presId="urn:microsoft.com/office/officeart/2005/8/layout/vList5"/>
    <dgm:cxn modelId="{8707EA39-184C-437F-A5A7-D823D6BFFA63}" type="presParOf" srcId="{3D4142D7-977A-4A60-AAD0-AF678B2ED9E2}" destId="{8558A2DF-8C10-4C44-819E-300724827D17}" srcOrd="1" destOrd="0" presId="urn:microsoft.com/office/officeart/2005/8/layout/vList5"/>
    <dgm:cxn modelId="{7A782100-AB43-4938-93F3-A17D53FCA9D0}" type="presParOf" srcId="{3D4142D7-977A-4A60-AAD0-AF678B2ED9E2}" destId="{9E15B007-187C-4502-BFF9-4C75888621DF}" srcOrd="2" destOrd="0" presId="urn:microsoft.com/office/officeart/2005/8/layout/vList5"/>
    <dgm:cxn modelId="{13C1382B-9675-40CD-A284-23A075C98571}" type="presParOf" srcId="{9E15B007-187C-4502-BFF9-4C75888621DF}" destId="{8A14F11B-1229-4D94-9601-371384A7DAF8}" srcOrd="0" destOrd="0" presId="urn:microsoft.com/office/officeart/2005/8/layout/vList5"/>
    <dgm:cxn modelId="{3712EB46-3F19-42D2-9C99-7511B9C70AD3}" type="presParOf" srcId="{9E15B007-187C-4502-BFF9-4C75888621DF}" destId="{D9E7EE17-4479-4C13-90BF-4A95FD045177}" srcOrd="1" destOrd="0" presId="urn:microsoft.com/office/officeart/2005/8/layout/vList5"/>
    <dgm:cxn modelId="{53B162C8-A858-47E4-9A7C-4158A30093B4}" type="presParOf" srcId="{3D4142D7-977A-4A60-AAD0-AF678B2ED9E2}" destId="{FD7DFBD1-3D2A-4CF5-A3CF-8EF0BB984A1F}" srcOrd="3" destOrd="0" presId="urn:microsoft.com/office/officeart/2005/8/layout/vList5"/>
    <dgm:cxn modelId="{16484A64-E888-4D27-B744-3916083CBE97}" type="presParOf" srcId="{3D4142D7-977A-4A60-AAD0-AF678B2ED9E2}" destId="{01FED86C-35C7-4F21-B628-DE0D8442A930}" srcOrd="4" destOrd="0" presId="urn:microsoft.com/office/officeart/2005/8/layout/vList5"/>
    <dgm:cxn modelId="{6B60476F-CC27-4813-AE0B-C4330C4207EA}" type="presParOf" srcId="{01FED86C-35C7-4F21-B628-DE0D8442A930}" destId="{6EB473FC-8A11-4D71-B5DB-DD476A0D19FB}" srcOrd="0" destOrd="0" presId="urn:microsoft.com/office/officeart/2005/8/layout/vList5"/>
    <dgm:cxn modelId="{24CD787E-F7B2-4B40-AC77-16C700C5F8B1}" type="presParOf" srcId="{01FED86C-35C7-4F21-B628-DE0D8442A930}" destId="{05CB41A8-03D1-4D23-BB0C-EBC890EE4E6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03B93D-EFC3-4281-A2C7-5B7F65A3C64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C363A46-8E33-4F42-9FDF-A9C0207F125C}">
      <dgm:prSet/>
      <dgm:spPr/>
      <dgm:t>
        <a:bodyPr/>
        <a:lstStyle/>
        <a:p>
          <a:r>
            <a:rPr lang="en-US" b="0" i="0"/>
            <a:t>Military</a:t>
          </a:r>
          <a:endParaRPr lang="en-US"/>
        </a:p>
      </dgm:t>
    </dgm:pt>
    <dgm:pt modelId="{F74960BE-315C-4FC9-B32A-1147DD6E6223}" type="parTrans" cxnId="{5A7FD330-0393-470F-8F83-59F0B7FF13E6}">
      <dgm:prSet/>
      <dgm:spPr/>
      <dgm:t>
        <a:bodyPr/>
        <a:lstStyle/>
        <a:p>
          <a:endParaRPr lang="en-US"/>
        </a:p>
      </dgm:t>
    </dgm:pt>
    <dgm:pt modelId="{3B99B0CB-D6D8-42FC-8ED7-414F1371917C}" type="sibTrans" cxnId="{5A7FD330-0393-470F-8F83-59F0B7FF13E6}">
      <dgm:prSet/>
      <dgm:spPr/>
      <dgm:t>
        <a:bodyPr/>
        <a:lstStyle/>
        <a:p>
          <a:endParaRPr lang="en-US"/>
        </a:p>
      </dgm:t>
    </dgm:pt>
    <dgm:pt modelId="{B0D8D848-D766-4C5A-BDF6-C9888FB63472}">
      <dgm:prSet/>
      <dgm:spPr/>
      <dgm:t>
        <a:bodyPr/>
        <a:lstStyle/>
        <a:p>
          <a:r>
            <a:rPr lang="en-US" b="0" i="0"/>
            <a:t>Employment</a:t>
          </a:r>
          <a:endParaRPr lang="en-US"/>
        </a:p>
      </dgm:t>
    </dgm:pt>
    <dgm:pt modelId="{45A3D30C-3EEA-4B1F-BB15-E42A4333FC1C}" type="parTrans" cxnId="{9B4AC52E-C4B4-49A1-B3E9-6398B8703FD3}">
      <dgm:prSet/>
      <dgm:spPr/>
      <dgm:t>
        <a:bodyPr/>
        <a:lstStyle/>
        <a:p>
          <a:endParaRPr lang="en-US"/>
        </a:p>
      </dgm:t>
    </dgm:pt>
    <dgm:pt modelId="{7C74F1EC-7609-4ECA-A70F-15580809D51C}" type="sibTrans" cxnId="{9B4AC52E-C4B4-49A1-B3E9-6398B8703FD3}">
      <dgm:prSet/>
      <dgm:spPr/>
      <dgm:t>
        <a:bodyPr/>
        <a:lstStyle/>
        <a:p>
          <a:endParaRPr lang="en-US"/>
        </a:p>
      </dgm:t>
    </dgm:pt>
    <dgm:pt modelId="{FC08A945-B752-4BFD-8058-CB7F6A07F864}" type="pres">
      <dgm:prSet presAssocID="{C903B93D-EFC3-4281-A2C7-5B7F65A3C64C}" presName="linear" presStyleCnt="0">
        <dgm:presLayoutVars>
          <dgm:animLvl val="lvl"/>
          <dgm:resizeHandles val="exact"/>
        </dgm:presLayoutVars>
      </dgm:prSet>
      <dgm:spPr/>
    </dgm:pt>
    <dgm:pt modelId="{D5FFB94A-A5C9-42FC-A0CB-49EBF30CFBED}" type="pres">
      <dgm:prSet presAssocID="{6C363A46-8E33-4F42-9FDF-A9C0207F125C}" presName="parentText" presStyleLbl="node1" presStyleIdx="0" presStyleCnt="2">
        <dgm:presLayoutVars>
          <dgm:chMax val="0"/>
          <dgm:bulletEnabled val="1"/>
        </dgm:presLayoutVars>
      </dgm:prSet>
      <dgm:spPr/>
    </dgm:pt>
    <dgm:pt modelId="{E367FFBC-2D20-40CC-9661-96E2A27023A0}" type="pres">
      <dgm:prSet presAssocID="{3B99B0CB-D6D8-42FC-8ED7-414F1371917C}" presName="spacer" presStyleCnt="0"/>
      <dgm:spPr/>
    </dgm:pt>
    <dgm:pt modelId="{7B34B049-A4C2-4756-AEE3-B679152D1194}" type="pres">
      <dgm:prSet presAssocID="{B0D8D848-D766-4C5A-BDF6-C9888FB63472}" presName="parentText" presStyleLbl="node1" presStyleIdx="1" presStyleCnt="2">
        <dgm:presLayoutVars>
          <dgm:chMax val="0"/>
          <dgm:bulletEnabled val="1"/>
        </dgm:presLayoutVars>
      </dgm:prSet>
      <dgm:spPr/>
    </dgm:pt>
  </dgm:ptLst>
  <dgm:cxnLst>
    <dgm:cxn modelId="{9B4AC52E-C4B4-49A1-B3E9-6398B8703FD3}" srcId="{C903B93D-EFC3-4281-A2C7-5B7F65A3C64C}" destId="{B0D8D848-D766-4C5A-BDF6-C9888FB63472}" srcOrd="1" destOrd="0" parTransId="{45A3D30C-3EEA-4B1F-BB15-E42A4333FC1C}" sibTransId="{7C74F1EC-7609-4ECA-A70F-15580809D51C}"/>
    <dgm:cxn modelId="{5A7FD330-0393-470F-8F83-59F0B7FF13E6}" srcId="{C903B93D-EFC3-4281-A2C7-5B7F65A3C64C}" destId="{6C363A46-8E33-4F42-9FDF-A9C0207F125C}" srcOrd="0" destOrd="0" parTransId="{F74960BE-315C-4FC9-B32A-1147DD6E6223}" sibTransId="{3B99B0CB-D6D8-42FC-8ED7-414F1371917C}"/>
    <dgm:cxn modelId="{F6F20E37-74BD-42DC-93D4-19A7DDEBE6BE}" type="presOf" srcId="{B0D8D848-D766-4C5A-BDF6-C9888FB63472}" destId="{7B34B049-A4C2-4756-AEE3-B679152D1194}" srcOrd="0" destOrd="0" presId="urn:microsoft.com/office/officeart/2005/8/layout/vList2"/>
    <dgm:cxn modelId="{8EB04A56-77B2-4E05-8C48-4314F4BF303E}" type="presOf" srcId="{C903B93D-EFC3-4281-A2C7-5B7F65A3C64C}" destId="{FC08A945-B752-4BFD-8058-CB7F6A07F864}" srcOrd="0" destOrd="0" presId="urn:microsoft.com/office/officeart/2005/8/layout/vList2"/>
    <dgm:cxn modelId="{38DE3BCE-C91A-4CF0-8B0F-8AC45925932D}" type="presOf" srcId="{6C363A46-8E33-4F42-9FDF-A9C0207F125C}" destId="{D5FFB94A-A5C9-42FC-A0CB-49EBF30CFBED}" srcOrd="0" destOrd="0" presId="urn:microsoft.com/office/officeart/2005/8/layout/vList2"/>
    <dgm:cxn modelId="{3917B97B-ABF0-4024-9B92-5955FC6994C1}" type="presParOf" srcId="{FC08A945-B752-4BFD-8058-CB7F6A07F864}" destId="{D5FFB94A-A5C9-42FC-A0CB-49EBF30CFBED}" srcOrd="0" destOrd="0" presId="urn:microsoft.com/office/officeart/2005/8/layout/vList2"/>
    <dgm:cxn modelId="{0E27A3DA-5454-4414-BCB9-419A54BA7A86}" type="presParOf" srcId="{FC08A945-B752-4BFD-8058-CB7F6A07F864}" destId="{E367FFBC-2D20-40CC-9661-96E2A27023A0}" srcOrd="1" destOrd="0" presId="urn:microsoft.com/office/officeart/2005/8/layout/vList2"/>
    <dgm:cxn modelId="{0E58F60F-5624-470E-B941-C91512908E8B}" type="presParOf" srcId="{FC08A945-B752-4BFD-8058-CB7F6A07F864}" destId="{7B34B049-A4C2-4756-AEE3-B679152D119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7BC13C-7B2D-4953-9A1C-29DD1973067A}"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5809EB1-4CE6-4C62-AC70-5670B39D4188}">
      <dgm:prSet/>
      <dgm:spPr/>
      <dgm:t>
        <a:bodyPr/>
        <a:lstStyle/>
        <a:p>
          <a:r>
            <a:rPr lang="en-US"/>
            <a:t>Mark Satterfield- Herff Jones OCSA representative</a:t>
          </a:r>
        </a:p>
      </dgm:t>
    </dgm:pt>
    <dgm:pt modelId="{0BFDAAB0-EA97-433D-A08C-83CA5934BE09}" type="parTrans" cxnId="{130EF904-5F1E-461A-9F67-D0F136AAC06F}">
      <dgm:prSet/>
      <dgm:spPr/>
      <dgm:t>
        <a:bodyPr/>
        <a:lstStyle/>
        <a:p>
          <a:endParaRPr lang="en-US"/>
        </a:p>
      </dgm:t>
    </dgm:pt>
    <dgm:pt modelId="{7EF08A87-3AF8-4AD0-83F4-AF113E0F348B}" type="sibTrans" cxnId="{130EF904-5F1E-461A-9F67-D0F136AAC06F}">
      <dgm:prSet/>
      <dgm:spPr/>
      <dgm:t>
        <a:bodyPr/>
        <a:lstStyle/>
        <a:p>
          <a:endParaRPr lang="en-US"/>
        </a:p>
      </dgm:t>
    </dgm:pt>
    <dgm:pt modelId="{4E96E39B-8A9C-4F0A-8B2E-4DFA38B17FA8}">
      <dgm:prSet/>
      <dgm:spPr/>
      <dgm:t>
        <a:bodyPr/>
        <a:lstStyle/>
        <a:p>
          <a:r>
            <a:rPr lang="en-US"/>
            <a:t>To Order, visit www.herfforlando.com</a:t>
          </a:r>
        </a:p>
      </dgm:t>
    </dgm:pt>
    <dgm:pt modelId="{377C6A4E-4964-4F38-89D3-3C4AD53842AC}" type="parTrans" cxnId="{81E722AB-3AC7-47B3-BE79-1102BC09849E}">
      <dgm:prSet/>
      <dgm:spPr/>
      <dgm:t>
        <a:bodyPr/>
        <a:lstStyle/>
        <a:p>
          <a:endParaRPr lang="en-US"/>
        </a:p>
      </dgm:t>
    </dgm:pt>
    <dgm:pt modelId="{8C612333-EA52-4D2B-9817-794C682F7427}" type="sibTrans" cxnId="{81E722AB-3AC7-47B3-BE79-1102BC09849E}">
      <dgm:prSet/>
      <dgm:spPr/>
      <dgm:t>
        <a:bodyPr/>
        <a:lstStyle/>
        <a:p>
          <a:endParaRPr lang="en-US"/>
        </a:p>
      </dgm:t>
    </dgm:pt>
    <dgm:pt modelId="{83296EE2-D7AD-485F-9AAF-E53A5C510221}" type="pres">
      <dgm:prSet presAssocID="{427BC13C-7B2D-4953-9A1C-29DD1973067A}" presName="root" presStyleCnt="0">
        <dgm:presLayoutVars>
          <dgm:dir/>
          <dgm:resizeHandles val="exact"/>
        </dgm:presLayoutVars>
      </dgm:prSet>
      <dgm:spPr/>
    </dgm:pt>
    <dgm:pt modelId="{18B6E0B9-B6CF-4E1E-8C88-D006459155A0}" type="pres">
      <dgm:prSet presAssocID="{A5809EB1-4CE6-4C62-AC70-5670B39D4188}" presName="compNode" presStyleCnt="0"/>
      <dgm:spPr/>
    </dgm:pt>
    <dgm:pt modelId="{D26016D4-771A-4FB1-9741-FBBB4C7B957B}" type="pres">
      <dgm:prSet presAssocID="{A5809EB1-4CE6-4C62-AC70-5670B39D4188}" presName="bgRect" presStyleLbl="bgShp" presStyleIdx="0" presStyleCnt="2"/>
      <dgm:spPr/>
    </dgm:pt>
    <dgm:pt modelId="{3C41E853-2C8C-48C4-9153-DEB8099BB881}" type="pres">
      <dgm:prSet presAssocID="{A5809EB1-4CE6-4C62-AC70-5670B39D418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A3F6B4BC-CD6D-4F85-840A-391BDCFC44B0}" type="pres">
      <dgm:prSet presAssocID="{A5809EB1-4CE6-4C62-AC70-5670B39D4188}" presName="spaceRect" presStyleCnt="0"/>
      <dgm:spPr/>
    </dgm:pt>
    <dgm:pt modelId="{CB8217FD-EAA8-4FAC-86C5-809D5AE2AA94}" type="pres">
      <dgm:prSet presAssocID="{A5809EB1-4CE6-4C62-AC70-5670B39D4188}" presName="parTx" presStyleLbl="revTx" presStyleIdx="0" presStyleCnt="2">
        <dgm:presLayoutVars>
          <dgm:chMax val="0"/>
          <dgm:chPref val="0"/>
        </dgm:presLayoutVars>
      </dgm:prSet>
      <dgm:spPr/>
    </dgm:pt>
    <dgm:pt modelId="{8F1B591C-1586-41F3-B04A-BC64B27E1F8D}" type="pres">
      <dgm:prSet presAssocID="{7EF08A87-3AF8-4AD0-83F4-AF113E0F348B}" presName="sibTrans" presStyleCnt="0"/>
      <dgm:spPr/>
    </dgm:pt>
    <dgm:pt modelId="{F2E2E861-3119-4635-B672-A2C45D5C6A74}" type="pres">
      <dgm:prSet presAssocID="{4E96E39B-8A9C-4F0A-8B2E-4DFA38B17FA8}" presName="compNode" presStyleCnt="0"/>
      <dgm:spPr/>
    </dgm:pt>
    <dgm:pt modelId="{DC0D50AD-A470-41E0-97B5-5013A8ABC4AA}" type="pres">
      <dgm:prSet presAssocID="{4E96E39B-8A9C-4F0A-8B2E-4DFA38B17FA8}" presName="bgRect" presStyleLbl="bgShp" presStyleIdx="1" presStyleCnt="2"/>
      <dgm:spPr/>
    </dgm:pt>
    <dgm:pt modelId="{9606B75C-CE43-46CA-8803-DE5279768FEB}" type="pres">
      <dgm:prSet presAssocID="{4E96E39B-8A9C-4F0A-8B2E-4DFA38B17FA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F8731BA8-8F3C-4398-A1EB-1D4F5A3164F7}" type="pres">
      <dgm:prSet presAssocID="{4E96E39B-8A9C-4F0A-8B2E-4DFA38B17FA8}" presName="spaceRect" presStyleCnt="0"/>
      <dgm:spPr/>
    </dgm:pt>
    <dgm:pt modelId="{A213918F-5059-411D-B201-751263F0E378}" type="pres">
      <dgm:prSet presAssocID="{4E96E39B-8A9C-4F0A-8B2E-4DFA38B17FA8}" presName="parTx" presStyleLbl="revTx" presStyleIdx="1" presStyleCnt="2">
        <dgm:presLayoutVars>
          <dgm:chMax val="0"/>
          <dgm:chPref val="0"/>
        </dgm:presLayoutVars>
      </dgm:prSet>
      <dgm:spPr/>
    </dgm:pt>
  </dgm:ptLst>
  <dgm:cxnLst>
    <dgm:cxn modelId="{130EF904-5F1E-461A-9F67-D0F136AAC06F}" srcId="{427BC13C-7B2D-4953-9A1C-29DD1973067A}" destId="{A5809EB1-4CE6-4C62-AC70-5670B39D4188}" srcOrd="0" destOrd="0" parTransId="{0BFDAAB0-EA97-433D-A08C-83CA5934BE09}" sibTransId="{7EF08A87-3AF8-4AD0-83F4-AF113E0F348B}"/>
    <dgm:cxn modelId="{DBB67057-5277-4BEE-860F-44ACA0EC3990}" type="presOf" srcId="{427BC13C-7B2D-4953-9A1C-29DD1973067A}" destId="{83296EE2-D7AD-485F-9AAF-E53A5C510221}" srcOrd="0" destOrd="0" presId="urn:microsoft.com/office/officeart/2018/2/layout/IconVerticalSolidList"/>
    <dgm:cxn modelId="{3BE5A4A2-3311-4B7F-8B83-41A7028C4873}" type="presOf" srcId="{A5809EB1-4CE6-4C62-AC70-5670B39D4188}" destId="{CB8217FD-EAA8-4FAC-86C5-809D5AE2AA94}" srcOrd="0" destOrd="0" presId="urn:microsoft.com/office/officeart/2018/2/layout/IconVerticalSolidList"/>
    <dgm:cxn modelId="{81E722AB-3AC7-47B3-BE79-1102BC09849E}" srcId="{427BC13C-7B2D-4953-9A1C-29DD1973067A}" destId="{4E96E39B-8A9C-4F0A-8B2E-4DFA38B17FA8}" srcOrd="1" destOrd="0" parTransId="{377C6A4E-4964-4F38-89D3-3C4AD53842AC}" sibTransId="{8C612333-EA52-4D2B-9817-794C682F7427}"/>
    <dgm:cxn modelId="{18C913B9-9547-4446-9DCA-65FE17B39A21}" type="presOf" srcId="{4E96E39B-8A9C-4F0A-8B2E-4DFA38B17FA8}" destId="{A213918F-5059-411D-B201-751263F0E378}" srcOrd="0" destOrd="0" presId="urn:microsoft.com/office/officeart/2018/2/layout/IconVerticalSolidList"/>
    <dgm:cxn modelId="{D6DB2779-E99B-4F9D-8596-403AF4002A0E}" type="presParOf" srcId="{83296EE2-D7AD-485F-9AAF-E53A5C510221}" destId="{18B6E0B9-B6CF-4E1E-8C88-D006459155A0}" srcOrd="0" destOrd="0" presId="urn:microsoft.com/office/officeart/2018/2/layout/IconVerticalSolidList"/>
    <dgm:cxn modelId="{9AF7796C-0C8F-4AA6-BEF0-B307A37FF62A}" type="presParOf" srcId="{18B6E0B9-B6CF-4E1E-8C88-D006459155A0}" destId="{D26016D4-771A-4FB1-9741-FBBB4C7B957B}" srcOrd="0" destOrd="0" presId="urn:microsoft.com/office/officeart/2018/2/layout/IconVerticalSolidList"/>
    <dgm:cxn modelId="{A474AC61-E827-4718-B53A-9FDD86B90FAC}" type="presParOf" srcId="{18B6E0B9-B6CF-4E1E-8C88-D006459155A0}" destId="{3C41E853-2C8C-48C4-9153-DEB8099BB881}" srcOrd="1" destOrd="0" presId="urn:microsoft.com/office/officeart/2018/2/layout/IconVerticalSolidList"/>
    <dgm:cxn modelId="{4D07FA58-6213-4E7B-8767-07FACEE2310D}" type="presParOf" srcId="{18B6E0B9-B6CF-4E1E-8C88-D006459155A0}" destId="{A3F6B4BC-CD6D-4F85-840A-391BDCFC44B0}" srcOrd="2" destOrd="0" presId="urn:microsoft.com/office/officeart/2018/2/layout/IconVerticalSolidList"/>
    <dgm:cxn modelId="{8B4DAD9A-501D-4BD6-B564-C06A4E6B1644}" type="presParOf" srcId="{18B6E0B9-B6CF-4E1E-8C88-D006459155A0}" destId="{CB8217FD-EAA8-4FAC-86C5-809D5AE2AA94}" srcOrd="3" destOrd="0" presId="urn:microsoft.com/office/officeart/2018/2/layout/IconVerticalSolidList"/>
    <dgm:cxn modelId="{6BC332FF-798F-4FA4-825A-5E7CC188826D}" type="presParOf" srcId="{83296EE2-D7AD-485F-9AAF-E53A5C510221}" destId="{8F1B591C-1586-41F3-B04A-BC64B27E1F8D}" srcOrd="1" destOrd="0" presId="urn:microsoft.com/office/officeart/2018/2/layout/IconVerticalSolidList"/>
    <dgm:cxn modelId="{58D96CF8-7EC3-4816-ACFD-D520E158EC96}" type="presParOf" srcId="{83296EE2-D7AD-485F-9AAF-E53A5C510221}" destId="{F2E2E861-3119-4635-B672-A2C45D5C6A74}" srcOrd="2" destOrd="0" presId="urn:microsoft.com/office/officeart/2018/2/layout/IconVerticalSolidList"/>
    <dgm:cxn modelId="{30F6A800-691F-4D59-8ADC-E69F2E2BA428}" type="presParOf" srcId="{F2E2E861-3119-4635-B672-A2C45D5C6A74}" destId="{DC0D50AD-A470-41E0-97B5-5013A8ABC4AA}" srcOrd="0" destOrd="0" presId="urn:microsoft.com/office/officeart/2018/2/layout/IconVerticalSolidList"/>
    <dgm:cxn modelId="{BDBB6E64-4D55-4AF6-8A31-BFCE50C7DED6}" type="presParOf" srcId="{F2E2E861-3119-4635-B672-A2C45D5C6A74}" destId="{9606B75C-CE43-46CA-8803-DE5279768FEB}" srcOrd="1" destOrd="0" presId="urn:microsoft.com/office/officeart/2018/2/layout/IconVerticalSolidList"/>
    <dgm:cxn modelId="{801450E6-4CB4-4762-AE9B-9F1FCBFF68F6}" type="presParOf" srcId="{F2E2E861-3119-4635-B672-A2C45D5C6A74}" destId="{F8731BA8-8F3C-4398-A1EB-1D4F5A3164F7}" srcOrd="2" destOrd="0" presId="urn:microsoft.com/office/officeart/2018/2/layout/IconVerticalSolidList"/>
    <dgm:cxn modelId="{C33F0B9B-289A-40B5-A6B9-912E14FFFDFC}" type="presParOf" srcId="{F2E2E861-3119-4635-B672-A2C45D5C6A74}" destId="{A213918F-5059-411D-B201-751263F0E37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EE101-0E77-4108-8E20-F46BD3E690D9}">
      <dsp:nvSpPr>
        <dsp:cNvPr id="0" name=""/>
        <dsp:cNvSpPr/>
      </dsp:nvSpPr>
      <dsp:spPr>
        <a:xfrm>
          <a:off x="780" y="645574"/>
          <a:ext cx="3042721" cy="1825632"/>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entury Gothic" panose="020B0502020202020204"/>
            </a:rPr>
            <a:t>Ms. Karaki: School Counselor for Creative Writing, Dance, Tech, Visual Arts</a:t>
          </a:r>
          <a:endParaRPr lang="en-US" sz="2400" kern="1200" dirty="0"/>
        </a:p>
      </dsp:txBody>
      <dsp:txXfrm>
        <a:off x="780" y="645574"/>
        <a:ext cx="3042721" cy="1825632"/>
      </dsp:txXfrm>
    </dsp:sp>
    <dsp:sp modelId="{1205B4A0-406A-476C-819C-5EA5ED818BF7}">
      <dsp:nvSpPr>
        <dsp:cNvPr id="0" name=""/>
        <dsp:cNvSpPr/>
      </dsp:nvSpPr>
      <dsp:spPr>
        <a:xfrm>
          <a:off x="3347773" y="645574"/>
          <a:ext cx="3042721" cy="1825632"/>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entury Gothic" panose="020B0502020202020204"/>
            </a:rPr>
            <a:t>Ms. Ostwald: School Counselor for Band, Chorus, Drama, Orchestra</a:t>
          </a:r>
          <a:endParaRPr lang="en-US" sz="2400" kern="1200" dirty="0"/>
        </a:p>
      </dsp:txBody>
      <dsp:txXfrm>
        <a:off x="3347773" y="645574"/>
        <a:ext cx="3042721" cy="1825632"/>
      </dsp:txXfrm>
    </dsp:sp>
    <dsp:sp modelId="{C048D9A6-80F0-4C39-BD55-01F2113901CC}">
      <dsp:nvSpPr>
        <dsp:cNvPr id="0" name=""/>
        <dsp:cNvSpPr/>
      </dsp:nvSpPr>
      <dsp:spPr>
        <a:xfrm>
          <a:off x="780" y="2775479"/>
          <a:ext cx="3042721" cy="1825632"/>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Ms. Gill:</a:t>
          </a:r>
          <a:r>
            <a:rPr lang="en-US" sz="2400" kern="1200" dirty="0">
              <a:latin typeface="Century Gothic" panose="020B0502020202020204"/>
            </a:rPr>
            <a:t> </a:t>
          </a:r>
          <a:r>
            <a:rPr lang="en-US" sz="2400" kern="1200" dirty="0"/>
            <a:t> College and Career Counselor</a:t>
          </a:r>
        </a:p>
      </dsp:txBody>
      <dsp:txXfrm>
        <a:off x="780" y="2775479"/>
        <a:ext cx="3042721" cy="1825632"/>
      </dsp:txXfrm>
    </dsp:sp>
    <dsp:sp modelId="{30F2B906-949F-469C-B71C-54C44BAEC55B}">
      <dsp:nvSpPr>
        <dsp:cNvPr id="0" name=""/>
        <dsp:cNvSpPr/>
      </dsp:nvSpPr>
      <dsp:spPr>
        <a:xfrm>
          <a:off x="3347773" y="2775479"/>
          <a:ext cx="3042721" cy="1825632"/>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entury Gothic" panose="020B0502020202020204"/>
            </a:rPr>
            <a:t>Mr. Rosario:</a:t>
          </a:r>
          <a:r>
            <a:rPr lang="en-US" sz="2400" kern="1200" dirty="0"/>
            <a:t> Valencia College Transition Coach</a:t>
          </a:r>
        </a:p>
      </dsp:txBody>
      <dsp:txXfrm>
        <a:off x="3347773" y="2775479"/>
        <a:ext cx="3042721" cy="1825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11CB8-90B9-4D87-932B-40F4148D1E9D}">
      <dsp:nvSpPr>
        <dsp:cNvPr id="0" name=""/>
        <dsp:cNvSpPr/>
      </dsp:nvSpPr>
      <dsp:spPr>
        <a:xfrm rot="5400000">
          <a:off x="3669736" y="-1197232"/>
          <a:ext cx="1352661" cy="4090416"/>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1" kern="1200"/>
            <a:t>Grant bachelor's degrees either  BA or BS</a:t>
          </a:r>
          <a:endParaRPr lang="en-US" sz="1900" kern="1200"/>
        </a:p>
        <a:p>
          <a:pPr marL="171450" lvl="1" indent="-171450" algn="l" defTabSz="844550">
            <a:lnSpc>
              <a:spcPct val="90000"/>
            </a:lnSpc>
            <a:spcBef>
              <a:spcPct val="0"/>
            </a:spcBef>
            <a:spcAft>
              <a:spcPct val="15000"/>
            </a:spcAft>
            <a:buChar char="•"/>
          </a:pPr>
          <a:r>
            <a:rPr lang="en-US" sz="1900" b="1" kern="1200"/>
            <a:t>Geared toward professional occupations</a:t>
          </a:r>
          <a:endParaRPr lang="en-US" sz="1900" kern="1200"/>
        </a:p>
      </dsp:txBody>
      <dsp:txXfrm rot="-5400000">
        <a:off x="2300859" y="237676"/>
        <a:ext cx="4024385" cy="1220599"/>
      </dsp:txXfrm>
    </dsp:sp>
    <dsp:sp modelId="{FFD928EC-616F-4A87-912A-3953BC1E32BF}">
      <dsp:nvSpPr>
        <dsp:cNvPr id="0" name=""/>
        <dsp:cNvSpPr/>
      </dsp:nvSpPr>
      <dsp:spPr>
        <a:xfrm>
          <a:off x="0" y="2561"/>
          <a:ext cx="2300859" cy="169082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t>Four year colleges and universities: both public and private</a:t>
          </a:r>
          <a:endParaRPr lang="en-US" sz="1800" kern="1200"/>
        </a:p>
      </dsp:txBody>
      <dsp:txXfrm>
        <a:off x="82539" y="85100"/>
        <a:ext cx="2135781" cy="1525748"/>
      </dsp:txXfrm>
    </dsp:sp>
    <dsp:sp modelId="{D9E7EE17-4479-4C13-90BF-4A95FD045177}">
      <dsp:nvSpPr>
        <dsp:cNvPr id="0" name=""/>
        <dsp:cNvSpPr/>
      </dsp:nvSpPr>
      <dsp:spPr>
        <a:xfrm rot="5400000">
          <a:off x="3669736" y="578135"/>
          <a:ext cx="1352661" cy="4090416"/>
        </a:xfrm>
        <a:prstGeom prst="round2SameRect">
          <a:avLst/>
        </a:prstGeom>
        <a:solidFill>
          <a:schemeClr val="accent2">
            <a:tint val="40000"/>
            <a:alpha val="90000"/>
            <a:hueOff val="-10302092"/>
            <a:satOff val="530"/>
            <a:lumOff val="28"/>
            <a:alphaOff val="0"/>
          </a:schemeClr>
        </a:solidFill>
        <a:ln w="19050" cap="rnd" cmpd="sng" algn="ctr">
          <a:solidFill>
            <a:schemeClr val="accent2">
              <a:tint val="40000"/>
              <a:alpha val="90000"/>
              <a:hueOff val="-10302092"/>
              <a:satOff val="530"/>
              <a:lumOff val="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1" kern="1200"/>
            <a:t>Offers many technical programs and certificates</a:t>
          </a:r>
          <a:endParaRPr lang="en-US" sz="1900" kern="1200"/>
        </a:p>
        <a:p>
          <a:pPr marL="171450" lvl="1" indent="-171450" algn="l" defTabSz="844550">
            <a:lnSpc>
              <a:spcPct val="90000"/>
            </a:lnSpc>
            <a:spcBef>
              <a:spcPct val="0"/>
            </a:spcBef>
            <a:spcAft>
              <a:spcPct val="15000"/>
            </a:spcAft>
            <a:buChar char="•"/>
          </a:pPr>
          <a:r>
            <a:rPr lang="en-US" sz="1900" b="1" kern="1200"/>
            <a:t>Specializes in transferring to 4 year colleges</a:t>
          </a:r>
          <a:endParaRPr lang="en-US" sz="1900" kern="1200"/>
        </a:p>
      </dsp:txBody>
      <dsp:txXfrm rot="-5400000">
        <a:off x="2300859" y="2013044"/>
        <a:ext cx="4024385" cy="1220599"/>
      </dsp:txXfrm>
    </dsp:sp>
    <dsp:sp modelId="{8A14F11B-1229-4D94-9601-371384A7DAF8}">
      <dsp:nvSpPr>
        <dsp:cNvPr id="0" name=""/>
        <dsp:cNvSpPr/>
      </dsp:nvSpPr>
      <dsp:spPr>
        <a:xfrm>
          <a:off x="0" y="1777930"/>
          <a:ext cx="2300859" cy="1690826"/>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t>Two year college grants Associates degrees: AA or AS</a:t>
          </a:r>
          <a:endParaRPr lang="en-US" sz="1800" kern="1200"/>
        </a:p>
      </dsp:txBody>
      <dsp:txXfrm>
        <a:off x="82539" y="1860469"/>
        <a:ext cx="2135781" cy="1525748"/>
      </dsp:txXfrm>
    </dsp:sp>
    <dsp:sp modelId="{05CB41A8-03D1-4D23-BB0C-EBC890EE4E66}">
      <dsp:nvSpPr>
        <dsp:cNvPr id="0" name=""/>
        <dsp:cNvSpPr/>
      </dsp:nvSpPr>
      <dsp:spPr>
        <a:xfrm rot="5400000">
          <a:off x="3669736" y="2353503"/>
          <a:ext cx="1352661" cy="4090416"/>
        </a:xfrm>
        <a:prstGeom prst="round2SameRect">
          <a:avLst/>
        </a:prstGeom>
        <a:solidFill>
          <a:schemeClr val="accent2">
            <a:tint val="40000"/>
            <a:alpha val="90000"/>
            <a:hueOff val="-20604185"/>
            <a:satOff val="1061"/>
            <a:lumOff val="55"/>
            <a:alphaOff val="0"/>
          </a:schemeClr>
        </a:solidFill>
        <a:ln w="19050" cap="rnd" cmpd="sng" algn="ctr">
          <a:solidFill>
            <a:schemeClr val="accent2">
              <a:tint val="40000"/>
              <a:alpha val="90000"/>
              <a:hueOff val="-20604185"/>
              <a:satOff val="1061"/>
              <a:lumOff val="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1" kern="1200"/>
            <a:t>Grants industry certifications/certificates</a:t>
          </a:r>
          <a:endParaRPr lang="en-US" sz="1900" kern="1200"/>
        </a:p>
      </dsp:txBody>
      <dsp:txXfrm rot="-5400000">
        <a:off x="2300859" y="3788412"/>
        <a:ext cx="4024385" cy="1220599"/>
      </dsp:txXfrm>
    </dsp:sp>
    <dsp:sp modelId="{6EB473FC-8A11-4D71-B5DB-DD476A0D19FB}">
      <dsp:nvSpPr>
        <dsp:cNvPr id="0" name=""/>
        <dsp:cNvSpPr/>
      </dsp:nvSpPr>
      <dsp:spPr>
        <a:xfrm>
          <a:off x="0" y="3553298"/>
          <a:ext cx="2300859" cy="1690826"/>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t>Vocational/trade schools</a:t>
          </a:r>
          <a:endParaRPr lang="en-US" sz="1800" kern="1200"/>
        </a:p>
      </dsp:txBody>
      <dsp:txXfrm>
        <a:off x="82539" y="3635837"/>
        <a:ext cx="2135781" cy="15257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FB94A-A5C9-42FC-A0CB-49EBF30CFBED}">
      <dsp:nvSpPr>
        <dsp:cNvPr id="0" name=""/>
        <dsp:cNvSpPr/>
      </dsp:nvSpPr>
      <dsp:spPr>
        <a:xfrm>
          <a:off x="0" y="970718"/>
          <a:ext cx="6391275" cy="155902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b="0" i="0" kern="1200"/>
            <a:t>Military</a:t>
          </a:r>
          <a:endParaRPr lang="en-US" sz="6500" kern="1200"/>
        </a:p>
      </dsp:txBody>
      <dsp:txXfrm>
        <a:off x="76105" y="1046823"/>
        <a:ext cx="6239065" cy="1406815"/>
      </dsp:txXfrm>
    </dsp:sp>
    <dsp:sp modelId="{7B34B049-A4C2-4756-AEE3-B679152D1194}">
      <dsp:nvSpPr>
        <dsp:cNvPr id="0" name=""/>
        <dsp:cNvSpPr/>
      </dsp:nvSpPr>
      <dsp:spPr>
        <a:xfrm>
          <a:off x="0" y="2716943"/>
          <a:ext cx="6391275" cy="1559025"/>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b="0" i="0" kern="1200"/>
            <a:t>Employment</a:t>
          </a:r>
          <a:endParaRPr lang="en-US" sz="6500" kern="1200"/>
        </a:p>
      </dsp:txBody>
      <dsp:txXfrm>
        <a:off x="76105" y="2793048"/>
        <a:ext cx="6239065" cy="14068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016D4-771A-4FB1-9741-FBBB4C7B957B}">
      <dsp:nvSpPr>
        <dsp:cNvPr id="0" name=""/>
        <dsp:cNvSpPr/>
      </dsp:nvSpPr>
      <dsp:spPr>
        <a:xfrm>
          <a:off x="0" y="852586"/>
          <a:ext cx="6391275"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41E853-2C8C-48C4-9153-DEB8099BB881}">
      <dsp:nvSpPr>
        <dsp:cNvPr id="0" name=""/>
        <dsp:cNvSpPr/>
      </dsp:nvSpPr>
      <dsp:spPr>
        <a:xfrm>
          <a:off x="476136" y="1206738"/>
          <a:ext cx="865703" cy="865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B8217FD-EAA8-4FAC-86C5-809D5AE2AA94}">
      <dsp:nvSpPr>
        <dsp:cNvPr id="0" name=""/>
        <dsp:cNvSpPr/>
      </dsp:nvSpPr>
      <dsp:spPr>
        <a:xfrm>
          <a:off x="1817977" y="852586"/>
          <a:ext cx="4573297"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1111250">
            <a:lnSpc>
              <a:spcPct val="90000"/>
            </a:lnSpc>
            <a:spcBef>
              <a:spcPct val="0"/>
            </a:spcBef>
            <a:spcAft>
              <a:spcPct val="35000"/>
            </a:spcAft>
            <a:buNone/>
          </a:pPr>
          <a:r>
            <a:rPr lang="en-US" sz="2500" kern="1200"/>
            <a:t>Mark Satterfield- Herff Jones OCSA representative</a:t>
          </a:r>
        </a:p>
      </dsp:txBody>
      <dsp:txXfrm>
        <a:off x="1817977" y="852586"/>
        <a:ext cx="4573297" cy="1574006"/>
      </dsp:txXfrm>
    </dsp:sp>
    <dsp:sp modelId="{DC0D50AD-A470-41E0-97B5-5013A8ABC4AA}">
      <dsp:nvSpPr>
        <dsp:cNvPr id="0" name=""/>
        <dsp:cNvSpPr/>
      </dsp:nvSpPr>
      <dsp:spPr>
        <a:xfrm>
          <a:off x="0" y="2820094"/>
          <a:ext cx="6391275"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06B75C-CE43-46CA-8803-DE5279768FEB}">
      <dsp:nvSpPr>
        <dsp:cNvPr id="0" name=""/>
        <dsp:cNvSpPr/>
      </dsp:nvSpPr>
      <dsp:spPr>
        <a:xfrm>
          <a:off x="476136" y="3174245"/>
          <a:ext cx="865703" cy="8657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213918F-5059-411D-B201-751263F0E378}">
      <dsp:nvSpPr>
        <dsp:cNvPr id="0" name=""/>
        <dsp:cNvSpPr/>
      </dsp:nvSpPr>
      <dsp:spPr>
        <a:xfrm>
          <a:off x="1817977" y="2820094"/>
          <a:ext cx="4573297"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1111250">
            <a:lnSpc>
              <a:spcPct val="90000"/>
            </a:lnSpc>
            <a:spcBef>
              <a:spcPct val="0"/>
            </a:spcBef>
            <a:spcAft>
              <a:spcPct val="35000"/>
            </a:spcAft>
            <a:buNone/>
          </a:pPr>
          <a:r>
            <a:rPr lang="en-US" sz="2500" kern="1200"/>
            <a:t>To Order, visit www.herfforlando.com</a:t>
          </a:r>
        </a:p>
      </dsp:txBody>
      <dsp:txXfrm>
        <a:off x="1817977" y="2820094"/>
        <a:ext cx="4573297" cy="15740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8EA614-53BF-441F-8C7B-72D704C02FA4}" type="datetimeFigureOut">
              <a:rPr lang="en-US"/>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B11E1-C2CD-447D-914C-46D87BC8B5E8}" type="slidenum">
              <a:rPr lang="en-US"/>
              <a:t>‹#›</a:t>
            </a:fld>
            <a:endParaRPr lang="en-US"/>
          </a:p>
        </p:txBody>
      </p:sp>
    </p:spTree>
    <p:extLst>
      <p:ext uri="{BB962C8B-B14F-4D97-AF65-F5344CB8AC3E}">
        <p14:creationId xmlns:p14="http://schemas.microsoft.com/office/powerpoint/2010/main" val="233679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2</a:t>
            </a:fld>
            <a:endParaRPr lang="en-US"/>
          </a:p>
        </p:txBody>
      </p:sp>
    </p:spTree>
    <p:extLst>
      <p:ext uri="{BB962C8B-B14F-4D97-AF65-F5344CB8AC3E}">
        <p14:creationId xmlns:p14="http://schemas.microsoft.com/office/powerpoint/2010/main" val="2195928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13</a:t>
            </a:fld>
            <a:endParaRPr lang="en-US"/>
          </a:p>
        </p:txBody>
      </p:sp>
    </p:spTree>
    <p:extLst>
      <p:ext uri="{BB962C8B-B14F-4D97-AF65-F5344CB8AC3E}">
        <p14:creationId xmlns:p14="http://schemas.microsoft.com/office/powerpoint/2010/main" val="4060545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14</a:t>
            </a:fld>
            <a:endParaRPr lang="en-US"/>
          </a:p>
        </p:txBody>
      </p:sp>
    </p:spTree>
    <p:extLst>
      <p:ext uri="{BB962C8B-B14F-4D97-AF65-F5344CB8AC3E}">
        <p14:creationId xmlns:p14="http://schemas.microsoft.com/office/powerpoint/2010/main" val="146901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15</a:t>
            </a:fld>
            <a:endParaRPr lang="en-US"/>
          </a:p>
        </p:txBody>
      </p:sp>
    </p:spTree>
    <p:extLst>
      <p:ext uri="{BB962C8B-B14F-4D97-AF65-F5344CB8AC3E}">
        <p14:creationId xmlns:p14="http://schemas.microsoft.com/office/powerpoint/2010/main" val="4109227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16</a:t>
            </a:fld>
            <a:endParaRPr lang="en-US"/>
          </a:p>
        </p:txBody>
      </p:sp>
    </p:spTree>
    <p:extLst>
      <p:ext uri="{BB962C8B-B14F-4D97-AF65-F5344CB8AC3E}">
        <p14:creationId xmlns:p14="http://schemas.microsoft.com/office/powerpoint/2010/main" val="86616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17</a:t>
            </a:fld>
            <a:endParaRPr lang="en-US"/>
          </a:p>
        </p:txBody>
      </p:sp>
    </p:spTree>
    <p:extLst>
      <p:ext uri="{BB962C8B-B14F-4D97-AF65-F5344CB8AC3E}">
        <p14:creationId xmlns:p14="http://schemas.microsoft.com/office/powerpoint/2010/main" val="948028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18</a:t>
            </a:fld>
            <a:endParaRPr lang="en-US"/>
          </a:p>
        </p:txBody>
      </p:sp>
    </p:spTree>
    <p:extLst>
      <p:ext uri="{BB962C8B-B14F-4D97-AF65-F5344CB8AC3E}">
        <p14:creationId xmlns:p14="http://schemas.microsoft.com/office/powerpoint/2010/main" val="3108762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29</a:t>
            </a:fld>
            <a:endParaRPr lang="en-US"/>
          </a:p>
        </p:txBody>
      </p:sp>
    </p:spTree>
    <p:extLst>
      <p:ext uri="{BB962C8B-B14F-4D97-AF65-F5344CB8AC3E}">
        <p14:creationId xmlns:p14="http://schemas.microsoft.com/office/powerpoint/2010/main" val="268529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3</a:t>
            </a:fld>
            <a:endParaRPr lang="en-US"/>
          </a:p>
        </p:txBody>
      </p:sp>
    </p:spTree>
    <p:extLst>
      <p:ext uri="{BB962C8B-B14F-4D97-AF65-F5344CB8AC3E}">
        <p14:creationId xmlns:p14="http://schemas.microsoft.com/office/powerpoint/2010/main" val="653366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4</a:t>
            </a:fld>
            <a:endParaRPr lang="en-US"/>
          </a:p>
        </p:txBody>
      </p:sp>
    </p:spTree>
    <p:extLst>
      <p:ext uri="{BB962C8B-B14F-4D97-AF65-F5344CB8AC3E}">
        <p14:creationId xmlns:p14="http://schemas.microsoft.com/office/powerpoint/2010/main" val="877196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5</a:t>
            </a:fld>
            <a:endParaRPr lang="en-US"/>
          </a:p>
        </p:txBody>
      </p:sp>
    </p:spTree>
    <p:extLst>
      <p:ext uri="{BB962C8B-B14F-4D97-AF65-F5344CB8AC3E}">
        <p14:creationId xmlns:p14="http://schemas.microsoft.com/office/powerpoint/2010/main" val="2372328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8</a:t>
            </a:fld>
            <a:endParaRPr lang="en-US"/>
          </a:p>
        </p:txBody>
      </p:sp>
    </p:spTree>
    <p:extLst>
      <p:ext uri="{BB962C8B-B14F-4D97-AF65-F5344CB8AC3E}">
        <p14:creationId xmlns:p14="http://schemas.microsoft.com/office/powerpoint/2010/main" val="2878879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9</a:t>
            </a:fld>
            <a:endParaRPr lang="en-US"/>
          </a:p>
        </p:txBody>
      </p:sp>
    </p:spTree>
    <p:extLst>
      <p:ext uri="{BB962C8B-B14F-4D97-AF65-F5344CB8AC3E}">
        <p14:creationId xmlns:p14="http://schemas.microsoft.com/office/powerpoint/2010/main" val="4254310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10</a:t>
            </a:fld>
            <a:endParaRPr lang="en-US"/>
          </a:p>
        </p:txBody>
      </p:sp>
    </p:spTree>
    <p:extLst>
      <p:ext uri="{BB962C8B-B14F-4D97-AF65-F5344CB8AC3E}">
        <p14:creationId xmlns:p14="http://schemas.microsoft.com/office/powerpoint/2010/main" val="285908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11</a:t>
            </a:fld>
            <a:endParaRPr lang="en-US"/>
          </a:p>
        </p:txBody>
      </p:sp>
    </p:spTree>
    <p:extLst>
      <p:ext uri="{BB962C8B-B14F-4D97-AF65-F5344CB8AC3E}">
        <p14:creationId xmlns:p14="http://schemas.microsoft.com/office/powerpoint/2010/main" val="227755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12</a:t>
            </a:fld>
            <a:endParaRPr lang="en-US"/>
          </a:p>
        </p:txBody>
      </p:sp>
    </p:spTree>
    <p:extLst>
      <p:ext uri="{BB962C8B-B14F-4D97-AF65-F5344CB8AC3E}">
        <p14:creationId xmlns:p14="http://schemas.microsoft.com/office/powerpoint/2010/main" val="3422138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10/27/2023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10/27/2023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10/27/2023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10/27/2023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10/27/2023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10/27/2023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10/27/2023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9CA7B-DFD4-44B5-8C60-D14B8CD1FB59}" type="datetimeFigureOut">
              <a:rPr lang="en-US" dirty="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10/27/2023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B8791-F1B0-41E7-B7FD-A781E65C4266}" type="datetimeFigureOut">
              <a:rPr lang="en-US" dirty="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DD63B2-E120-4ED8-B27B-C685F510A5FE}" type="datetimeFigureOut">
              <a:rPr lang="en-US" dirty="0"/>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10/27/2023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10/27/2023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10/27/2023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10/27/2023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foundationosceola.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floridastudentfinancialaidsg.org/SAPHome/SAPHome?url=hom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foundationosceol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ctrTitle"/>
          </p:nvPr>
        </p:nvSpPr>
        <p:spPr>
          <a:xfrm>
            <a:off x="6744929" y="1241266"/>
            <a:ext cx="4798142" cy="3153753"/>
          </a:xfrm>
        </p:spPr>
        <p:txBody>
          <a:bodyPr>
            <a:normAutofit/>
          </a:bodyPr>
          <a:lstStyle/>
          <a:p>
            <a:pPr>
              <a:lnSpc>
                <a:spcPct val="90000"/>
              </a:lnSpc>
            </a:pPr>
            <a:r>
              <a:rPr lang="en-US" sz="5000">
                <a:solidFill>
                  <a:srgbClr val="EBEBEB"/>
                </a:solidFill>
              </a:rPr>
              <a:t> OCSA SENIOR INFORMATION NIGHT</a:t>
            </a:r>
          </a:p>
        </p:txBody>
      </p:sp>
      <p:sp>
        <p:nvSpPr>
          <p:cNvPr id="3" name="Subtitle 2"/>
          <p:cNvSpPr>
            <a:spLocks noGrp="1"/>
          </p:cNvSpPr>
          <p:nvPr>
            <p:ph type="subTitle" idx="1"/>
          </p:nvPr>
        </p:nvSpPr>
        <p:spPr>
          <a:xfrm>
            <a:off x="6744929" y="4591665"/>
            <a:ext cx="4798142" cy="1622322"/>
          </a:xfrm>
        </p:spPr>
        <p:txBody>
          <a:bodyPr>
            <a:normAutofit/>
          </a:bodyPr>
          <a:lstStyle/>
          <a:p>
            <a:r>
              <a:rPr lang="en-US" dirty="0"/>
              <a:t>PRESENTED BY: school COUNSELING DEPARTMENT</a:t>
            </a:r>
          </a:p>
          <a:p>
            <a:endParaRPr lang="en-US" dirty="0"/>
          </a:p>
        </p:txBody>
      </p:sp>
      <p:sp>
        <p:nvSpPr>
          <p:cNvPr id="11" name="Rectangle 10">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If you are in college or know anyone who is you know that the costs ..."/>
          <p:cNvPicPr>
            <a:picLocks noChangeAspect="1"/>
          </p:cNvPicPr>
          <p:nvPr/>
        </p:nvPicPr>
        <p:blipFill>
          <a:blip r:embed="rId2"/>
          <a:stretch>
            <a:fillRect/>
          </a:stretch>
        </p:blipFill>
        <p:spPr>
          <a:xfrm>
            <a:off x="1109764" y="1557603"/>
            <a:ext cx="4986236" cy="3739677"/>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5632683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DECA11-8F23-4BFB-819D-1C5A97840D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24DBF623-F256-43E8-93AC-B5467A91F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Freeform 5">
              <a:extLst>
                <a:ext uri="{FF2B5EF4-FFF2-40B4-BE49-F238E27FC236}">
                  <a16:creationId xmlns:a16="http://schemas.microsoft.com/office/drawing/2014/main" id="{B6AB7373-B022-4BA1-B8E7-D2C342475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994087" y="1130603"/>
            <a:ext cx="2851585" cy="4596794"/>
          </a:xfrm>
        </p:spPr>
        <p:txBody>
          <a:bodyPr anchor="ctr">
            <a:normAutofit/>
          </a:bodyPr>
          <a:lstStyle/>
          <a:p>
            <a:r>
              <a:rPr lang="en-US" sz="3000">
                <a:solidFill>
                  <a:srgbClr val="EBEBEB"/>
                </a:solidFill>
              </a:rPr>
              <a:t>Extracurricular activities</a:t>
            </a:r>
          </a:p>
        </p:txBody>
      </p:sp>
      <p:sp>
        <p:nvSpPr>
          <p:cNvPr id="12" name="Freeform: Shape 11">
            <a:extLst>
              <a:ext uri="{FF2B5EF4-FFF2-40B4-BE49-F238E27FC236}">
                <a16:creationId xmlns:a16="http://schemas.microsoft.com/office/drawing/2014/main" id="{E0BFF7C8-A0F2-492C-AD80-E74CED0D1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838669">
            <a:off x="2884218" y="1683278"/>
            <a:ext cx="2934265" cy="437897"/>
          </a:xfrm>
          <a:custGeom>
            <a:avLst/>
            <a:gdLst>
              <a:gd name="connsiteX0" fmla="*/ 2934265 w 2934265"/>
              <a:gd name="connsiteY0" fmla="*/ 0 h 437897"/>
              <a:gd name="connsiteX1" fmla="*/ 2888069 w 2934265"/>
              <a:gd name="connsiteY1" fmla="*/ 437897 h 437897"/>
              <a:gd name="connsiteX2" fmla="*/ 2791337 w 2934265"/>
              <a:gd name="connsiteY2" fmla="*/ 437084 h 437897"/>
              <a:gd name="connsiteX3" fmla="*/ 25070 w 2934265"/>
              <a:gd name="connsiteY3" fmla="*/ 208388 h 437897"/>
              <a:gd name="connsiteX4" fmla="*/ 0 w 2934265"/>
              <a:gd name="connsiteY4" fmla="*/ 141220 h 437897"/>
              <a:gd name="connsiteX5" fmla="*/ 157202 w 2934265"/>
              <a:gd name="connsiteY5" fmla="*/ 150137 h 437897"/>
              <a:gd name="connsiteX6" fmla="*/ 237720 w 2934265"/>
              <a:gd name="connsiteY6" fmla="*/ 153470 h 437897"/>
              <a:gd name="connsiteX7" fmla="*/ 320008 w 2934265"/>
              <a:gd name="connsiteY7" fmla="*/ 156970 h 437897"/>
              <a:gd name="connsiteX8" fmla="*/ 403475 w 2934265"/>
              <a:gd name="connsiteY8" fmla="*/ 160304 h 437897"/>
              <a:gd name="connsiteX9" fmla="*/ 487532 w 2934265"/>
              <a:gd name="connsiteY9" fmla="*/ 162387 h 437897"/>
              <a:gd name="connsiteX10" fmla="*/ 573065 w 2934265"/>
              <a:gd name="connsiteY10" fmla="*/ 164387 h 437897"/>
              <a:gd name="connsiteX11" fmla="*/ 660071 w 2934265"/>
              <a:gd name="connsiteY11" fmla="*/ 166470 h 437897"/>
              <a:gd name="connsiteX12" fmla="*/ 748258 w 2934265"/>
              <a:gd name="connsiteY12" fmla="*/ 167887 h 437897"/>
              <a:gd name="connsiteX13" fmla="*/ 837329 w 2934265"/>
              <a:gd name="connsiteY13" fmla="*/ 167887 h 437897"/>
              <a:gd name="connsiteX14" fmla="*/ 927580 w 2934265"/>
              <a:gd name="connsiteY14" fmla="*/ 168470 h 437897"/>
              <a:gd name="connsiteX15" fmla="*/ 1018716 w 2934265"/>
              <a:gd name="connsiteY15" fmla="*/ 167887 h 437897"/>
              <a:gd name="connsiteX16" fmla="*/ 1110736 w 2934265"/>
              <a:gd name="connsiteY16" fmla="*/ 166470 h 437897"/>
              <a:gd name="connsiteX17" fmla="*/ 1203052 w 2934265"/>
              <a:gd name="connsiteY17" fmla="*/ 165137 h 437897"/>
              <a:gd name="connsiteX18" fmla="*/ 1296547 w 2934265"/>
              <a:gd name="connsiteY18" fmla="*/ 162387 h 437897"/>
              <a:gd name="connsiteX19" fmla="*/ 1391222 w 2934265"/>
              <a:gd name="connsiteY19" fmla="*/ 159720 h 437897"/>
              <a:gd name="connsiteX20" fmla="*/ 1485308 w 2934265"/>
              <a:gd name="connsiteY20" fmla="*/ 156220 h 437897"/>
              <a:gd name="connsiteX21" fmla="*/ 1580573 w 2934265"/>
              <a:gd name="connsiteY21" fmla="*/ 151553 h 437897"/>
              <a:gd name="connsiteX22" fmla="*/ 1677017 w 2934265"/>
              <a:gd name="connsiteY22" fmla="*/ 146053 h 437897"/>
              <a:gd name="connsiteX23" fmla="*/ 1773462 w 2934265"/>
              <a:gd name="connsiteY23" fmla="*/ 140636 h 437897"/>
              <a:gd name="connsiteX24" fmla="*/ 1869907 w 2934265"/>
              <a:gd name="connsiteY24" fmla="*/ 133720 h 437897"/>
              <a:gd name="connsiteX25" fmla="*/ 1968121 w 2934265"/>
              <a:gd name="connsiteY25" fmla="*/ 125553 h 437897"/>
              <a:gd name="connsiteX26" fmla="*/ 2064566 w 2934265"/>
              <a:gd name="connsiteY26" fmla="*/ 117386 h 437897"/>
              <a:gd name="connsiteX27" fmla="*/ 2162780 w 2934265"/>
              <a:gd name="connsiteY27" fmla="*/ 107802 h 437897"/>
              <a:gd name="connsiteX28" fmla="*/ 2261880 w 2934265"/>
              <a:gd name="connsiteY28" fmla="*/ 97552 h 437897"/>
              <a:gd name="connsiteX29" fmla="*/ 2359209 w 2934265"/>
              <a:gd name="connsiteY29" fmla="*/ 86635 h 437897"/>
              <a:gd name="connsiteX30" fmla="*/ 2457718 w 2934265"/>
              <a:gd name="connsiteY30" fmla="*/ 73802 h 437897"/>
              <a:gd name="connsiteX31" fmla="*/ 2556228 w 2934265"/>
              <a:gd name="connsiteY31" fmla="*/ 60135 h 437897"/>
              <a:gd name="connsiteX32" fmla="*/ 2654737 w 2934265"/>
              <a:gd name="connsiteY32" fmla="*/ 46552 h 437897"/>
              <a:gd name="connsiteX33" fmla="*/ 2752951 w 2934265"/>
              <a:gd name="connsiteY33" fmla="*/ 30718 h 437897"/>
              <a:gd name="connsiteX34" fmla="*/ 2851166 w 2934265"/>
              <a:gd name="connsiteY34" fmla="*/ 14384 h 43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4265" h="437897">
                <a:moveTo>
                  <a:pt x="2934265" y="0"/>
                </a:moveTo>
                <a:lnTo>
                  <a:pt x="2888069" y="437897"/>
                </a:lnTo>
                <a:lnTo>
                  <a:pt x="2791337" y="437084"/>
                </a:lnTo>
                <a:cubicBezTo>
                  <a:pt x="2010492" y="424446"/>
                  <a:pt x="481578" y="316124"/>
                  <a:pt x="25070" y="208388"/>
                </a:cubicBezTo>
                <a:cubicBezTo>
                  <a:pt x="16811" y="185970"/>
                  <a:pt x="8258" y="163637"/>
                  <a:pt x="0" y="141220"/>
                </a:cubicBezTo>
                <a:lnTo>
                  <a:pt x="157202" y="150137"/>
                </a:lnTo>
                <a:lnTo>
                  <a:pt x="237720" y="153470"/>
                </a:lnTo>
                <a:lnTo>
                  <a:pt x="320008" y="156970"/>
                </a:lnTo>
                <a:lnTo>
                  <a:pt x="403475" y="160304"/>
                </a:lnTo>
                <a:lnTo>
                  <a:pt x="487532" y="162387"/>
                </a:lnTo>
                <a:lnTo>
                  <a:pt x="573065" y="164387"/>
                </a:lnTo>
                <a:lnTo>
                  <a:pt x="660071" y="166470"/>
                </a:lnTo>
                <a:lnTo>
                  <a:pt x="748258" y="167887"/>
                </a:lnTo>
                <a:lnTo>
                  <a:pt x="837329" y="167887"/>
                </a:lnTo>
                <a:lnTo>
                  <a:pt x="927580" y="168470"/>
                </a:lnTo>
                <a:lnTo>
                  <a:pt x="1018716" y="167887"/>
                </a:lnTo>
                <a:lnTo>
                  <a:pt x="1110736" y="166470"/>
                </a:lnTo>
                <a:lnTo>
                  <a:pt x="1203052" y="165137"/>
                </a:lnTo>
                <a:lnTo>
                  <a:pt x="1296547" y="162387"/>
                </a:lnTo>
                <a:lnTo>
                  <a:pt x="1391222" y="159720"/>
                </a:lnTo>
                <a:lnTo>
                  <a:pt x="1485308" y="156220"/>
                </a:lnTo>
                <a:lnTo>
                  <a:pt x="1580573" y="151553"/>
                </a:lnTo>
                <a:lnTo>
                  <a:pt x="1677017" y="146053"/>
                </a:lnTo>
                <a:lnTo>
                  <a:pt x="1773462" y="140636"/>
                </a:lnTo>
                <a:lnTo>
                  <a:pt x="1869907" y="133720"/>
                </a:lnTo>
                <a:lnTo>
                  <a:pt x="1968121" y="125553"/>
                </a:lnTo>
                <a:lnTo>
                  <a:pt x="2064566" y="117386"/>
                </a:lnTo>
                <a:lnTo>
                  <a:pt x="2162780" y="107802"/>
                </a:lnTo>
                <a:lnTo>
                  <a:pt x="2261880" y="97552"/>
                </a:lnTo>
                <a:lnTo>
                  <a:pt x="2359209" y="86635"/>
                </a:lnTo>
                <a:lnTo>
                  <a:pt x="2457718" y="73802"/>
                </a:lnTo>
                <a:lnTo>
                  <a:pt x="2556228" y="60135"/>
                </a:lnTo>
                <a:lnTo>
                  <a:pt x="2654737" y="46552"/>
                </a:lnTo>
                <a:lnTo>
                  <a:pt x="2752951" y="30718"/>
                </a:lnTo>
                <a:lnTo>
                  <a:pt x="2851166" y="14384"/>
                </a:lnTo>
                <a:close/>
              </a:path>
            </a:pathLst>
          </a:custGeom>
          <a:solidFill>
            <a:schemeClr val="bg1">
              <a:alpha val="20000"/>
            </a:schemeClr>
          </a:solidFill>
          <a:ln>
            <a:noFill/>
          </a:ln>
        </p:spPr>
        <p:txBody>
          <a:bodyPr wrap="square">
            <a:noAutofit/>
          </a:bodyPr>
          <a:lstStyle/>
          <a:p>
            <a:endParaRPr lang="en-US"/>
          </a:p>
        </p:txBody>
      </p:sp>
      <p:sp useBgFill="1">
        <p:nvSpPr>
          <p:cNvPr id="14" name="Freeform: Shape 13">
            <a:extLst>
              <a:ext uri="{FF2B5EF4-FFF2-40B4-BE49-F238E27FC236}">
                <a16:creationId xmlns:a16="http://schemas.microsoft.com/office/drawing/2014/main" id="{F8FA804E-1D25-47B6-B418-617D700B0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973494" y="-361419"/>
            <a:ext cx="5982968" cy="7580834"/>
          </a:xfrm>
          <a:custGeom>
            <a:avLst/>
            <a:gdLst>
              <a:gd name="connsiteX0" fmla="*/ 5982968 w 5982968"/>
              <a:gd name="connsiteY0" fmla="*/ 1177 h 7521140"/>
              <a:gd name="connsiteX1" fmla="*/ 5982968 w 5982968"/>
              <a:gd name="connsiteY1" fmla="*/ 1344715 h 7521140"/>
              <a:gd name="connsiteX2" fmla="*/ 5982967 w 5982968"/>
              <a:gd name="connsiteY2" fmla="*/ 1344715 h 7521140"/>
              <a:gd name="connsiteX3" fmla="*/ 5982967 w 5982968"/>
              <a:gd name="connsiteY3" fmla="*/ 6152387 h 7521140"/>
              <a:gd name="connsiteX4" fmla="*/ 5982968 w 5982968"/>
              <a:gd name="connsiteY4" fmla="*/ 6152387 h 7521140"/>
              <a:gd name="connsiteX5" fmla="*/ 5982968 w 5982968"/>
              <a:gd name="connsiteY5" fmla="*/ 7521140 h 7521140"/>
              <a:gd name="connsiteX6" fmla="*/ 0 w 5982968"/>
              <a:gd name="connsiteY6" fmla="*/ 7521140 h 7521140"/>
              <a:gd name="connsiteX7" fmla="*/ 0 w 5982968"/>
              <a:gd name="connsiteY7" fmla="*/ 6152387 h 7521140"/>
              <a:gd name="connsiteX8" fmla="*/ 2 w 5982968"/>
              <a:gd name="connsiteY8" fmla="*/ 6152387 h 7521140"/>
              <a:gd name="connsiteX9" fmla="*/ 2 w 5982968"/>
              <a:gd name="connsiteY9" fmla="*/ 905354 h 7521140"/>
              <a:gd name="connsiteX10" fmla="*/ 3 w 5982968"/>
              <a:gd name="connsiteY10" fmla="*/ 905354 h 7521140"/>
              <a:gd name="connsiteX11" fmla="*/ 3 w 5982968"/>
              <a:gd name="connsiteY11" fmla="*/ 0 h 7521140"/>
              <a:gd name="connsiteX12" fmla="*/ 35302 w 5982968"/>
              <a:gd name="connsiteY12" fmla="*/ 5883 h 7521140"/>
              <a:gd name="connsiteX13" fmla="*/ 138808 w 5982968"/>
              <a:gd name="connsiteY13" fmla="*/ 23197 h 7521140"/>
              <a:gd name="connsiteX14" fmla="*/ 214194 w 5982968"/>
              <a:gd name="connsiteY14" fmla="*/ 35299 h 7521140"/>
              <a:gd name="connsiteX15" fmla="*/ 303938 w 5982968"/>
              <a:gd name="connsiteY15" fmla="*/ 48074 h 7521140"/>
              <a:gd name="connsiteX16" fmla="*/ 410435 w 5982968"/>
              <a:gd name="connsiteY16" fmla="*/ 63370 h 7521140"/>
              <a:gd name="connsiteX17" fmla="*/ 528299 w 5982968"/>
              <a:gd name="connsiteY17" fmla="*/ 79507 h 7521140"/>
              <a:gd name="connsiteX18" fmla="*/ 661121 w 5982968"/>
              <a:gd name="connsiteY18" fmla="*/ 96484 h 7521140"/>
              <a:gd name="connsiteX19" fmla="*/ 805909 w 5982968"/>
              <a:gd name="connsiteY19" fmla="*/ 114469 h 7521140"/>
              <a:gd name="connsiteX20" fmla="*/ 963260 w 5982968"/>
              <a:gd name="connsiteY20" fmla="*/ 132455 h 7521140"/>
              <a:gd name="connsiteX21" fmla="*/ 1130783 w 5982968"/>
              <a:gd name="connsiteY21" fmla="*/ 150776 h 7521140"/>
              <a:gd name="connsiteX22" fmla="*/ 1311469 w 5982968"/>
              <a:gd name="connsiteY22" fmla="*/ 167753 h 7521140"/>
              <a:gd name="connsiteX23" fmla="*/ 1500531 w 5982968"/>
              <a:gd name="connsiteY23" fmla="*/ 184058 h 7521140"/>
              <a:gd name="connsiteX24" fmla="*/ 1700362 w 5982968"/>
              <a:gd name="connsiteY24" fmla="*/ 198850 h 7521140"/>
              <a:gd name="connsiteX25" fmla="*/ 1908569 w 5982968"/>
              <a:gd name="connsiteY25" fmla="*/ 212969 h 7521140"/>
              <a:gd name="connsiteX26" fmla="*/ 2125751 w 5982968"/>
              <a:gd name="connsiteY26" fmla="*/ 226249 h 7521140"/>
              <a:gd name="connsiteX27" fmla="*/ 2237034 w 5982968"/>
              <a:gd name="connsiteY27" fmla="*/ 230955 h 7521140"/>
              <a:gd name="connsiteX28" fmla="*/ 2350710 w 5982968"/>
              <a:gd name="connsiteY28" fmla="*/ 236166 h 7521140"/>
              <a:gd name="connsiteX29" fmla="*/ 2466181 w 5982968"/>
              <a:gd name="connsiteY29" fmla="*/ 241040 h 7521140"/>
              <a:gd name="connsiteX30" fmla="*/ 2582251 w 5982968"/>
              <a:gd name="connsiteY30" fmla="*/ 244234 h 7521140"/>
              <a:gd name="connsiteX31" fmla="*/ 2700713 w 5982968"/>
              <a:gd name="connsiteY31" fmla="*/ 247092 h 7521140"/>
              <a:gd name="connsiteX32" fmla="*/ 2820373 w 5982968"/>
              <a:gd name="connsiteY32" fmla="*/ 250117 h 7521140"/>
              <a:gd name="connsiteX33" fmla="*/ 2942425 w 5982968"/>
              <a:gd name="connsiteY33" fmla="*/ 252134 h 7521140"/>
              <a:gd name="connsiteX34" fmla="*/ 3065674 w 5982968"/>
              <a:gd name="connsiteY34" fmla="*/ 252134 h 7521140"/>
              <a:gd name="connsiteX35" fmla="*/ 3190119 w 5982968"/>
              <a:gd name="connsiteY35" fmla="*/ 253143 h 7521140"/>
              <a:gd name="connsiteX36" fmla="*/ 3315762 w 5982968"/>
              <a:gd name="connsiteY36" fmla="*/ 252134 h 7521140"/>
              <a:gd name="connsiteX37" fmla="*/ 3443199 w 5982968"/>
              <a:gd name="connsiteY37" fmla="*/ 250117 h 7521140"/>
              <a:gd name="connsiteX38" fmla="*/ 3570636 w 5982968"/>
              <a:gd name="connsiteY38" fmla="*/ 248268 h 7521140"/>
              <a:gd name="connsiteX39" fmla="*/ 3699868 w 5982968"/>
              <a:gd name="connsiteY39" fmla="*/ 244234 h 7521140"/>
              <a:gd name="connsiteX40" fmla="*/ 3830297 w 5982968"/>
              <a:gd name="connsiteY40" fmla="*/ 240032 h 7521140"/>
              <a:gd name="connsiteX41" fmla="*/ 3960726 w 5982968"/>
              <a:gd name="connsiteY41" fmla="*/ 235157 h 7521140"/>
              <a:gd name="connsiteX42" fmla="*/ 4092351 w 5982968"/>
              <a:gd name="connsiteY42" fmla="*/ 228266 h 7521140"/>
              <a:gd name="connsiteX43" fmla="*/ 4225173 w 5982968"/>
              <a:gd name="connsiteY43" fmla="*/ 220029 h 7521140"/>
              <a:gd name="connsiteX44" fmla="*/ 4358593 w 5982968"/>
              <a:gd name="connsiteY44" fmla="*/ 212129 h 7521140"/>
              <a:gd name="connsiteX45" fmla="*/ 4492012 w 5982968"/>
              <a:gd name="connsiteY45" fmla="*/ 202044 h 7521140"/>
              <a:gd name="connsiteX46" fmla="*/ 4627228 w 5982968"/>
              <a:gd name="connsiteY46" fmla="*/ 189941 h 7521140"/>
              <a:gd name="connsiteX47" fmla="*/ 4760647 w 5982968"/>
              <a:gd name="connsiteY47" fmla="*/ 177839 h 7521140"/>
              <a:gd name="connsiteX48" fmla="*/ 4896461 w 5982968"/>
              <a:gd name="connsiteY48" fmla="*/ 163887 h 7521140"/>
              <a:gd name="connsiteX49" fmla="*/ 5032872 w 5982968"/>
              <a:gd name="connsiteY49" fmla="*/ 148591 h 7521140"/>
              <a:gd name="connsiteX50" fmla="*/ 5167489 w 5982968"/>
              <a:gd name="connsiteY50" fmla="*/ 132455 h 7521140"/>
              <a:gd name="connsiteX51" fmla="*/ 5303902 w 5982968"/>
              <a:gd name="connsiteY51" fmla="*/ 113629 h 7521140"/>
              <a:gd name="connsiteX52" fmla="*/ 5439714 w 5982968"/>
              <a:gd name="connsiteY52" fmla="*/ 93458 h 7521140"/>
              <a:gd name="connsiteX53" fmla="*/ 5576126 w 5982968"/>
              <a:gd name="connsiteY53" fmla="*/ 73455 h 7521140"/>
              <a:gd name="connsiteX54" fmla="*/ 5711939 w 5982968"/>
              <a:gd name="connsiteY54" fmla="*/ 50091 h 7521140"/>
              <a:gd name="connsiteX55" fmla="*/ 5847154 w 5982968"/>
              <a:gd name="connsiteY55" fmla="*/ 26222 h 752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982968" h="7521140">
                <a:moveTo>
                  <a:pt x="5982968" y="1177"/>
                </a:moveTo>
                <a:lnTo>
                  <a:pt x="5982968" y="1344715"/>
                </a:lnTo>
                <a:lnTo>
                  <a:pt x="5982967" y="1344715"/>
                </a:lnTo>
                <a:lnTo>
                  <a:pt x="5982967" y="6152387"/>
                </a:lnTo>
                <a:lnTo>
                  <a:pt x="5982968" y="6152387"/>
                </a:lnTo>
                <a:lnTo>
                  <a:pt x="5982968" y="7521140"/>
                </a:lnTo>
                <a:lnTo>
                  <a:pt x="0" y="7521140"/>
                </a:lnTo>
                <a:lnTo>
                  <a:pt x="0" y="6152387"/>
                </a:lnTo>
                <a:lnTo>
                  <a:pt x="2" y="6152387"/>
                </a:lnTo>
                <a:lnTo>
                  <a:pt x="2" y="905354"/>
                </a:lnTo>
                <a:lnTo>
                  <a:pt x="3" y="905354"/>
                </a:lnTo>
                <a:lnTo>
                  <a:pt x="3" y="0"/>
                </a:lnTo>
                <a:lnTo>
                  <a:pt x="35302" y="5883"/>
                </a:lnTo>
                <a:lnTo>
                  <a:pt x="138808" y="23197"/>
                </a:lnTo>
                <a:lnTo>
                  <a:pt x="214194" y="35299"/>
                </a:lnTo>
                <a:lnTo>
                  <a:pt x="303938" y="48074"/>
                </a:lnTo>
                <a:lnTo>
                  <a:pt x="410435" y="63370"/>
                </a:lnTo>
                <a:lnTo>
                  <a:pt x="528299" y="79507"/>
                </a:lnTo>
                <a:lnTo>
                  <a:pt x="661121" y="96484"/>
                </a:lnTo>
                <a:lnTo>
                  <a:pt x="805909" y="114469"/>
                </a:lnTo>
                <a:lnTo>
                  <a:pt x="963260" y="132455"/>
                </a:lnTo>
                <a:lnTo>
                  <a:pt x="1130783" y="150776"/>
                </a:lnTo>
                <a:lnTo>
                  <a:pt x="1311469" y="167753"/>
                </a:lnTo>
                <a:lnTo>
                  <a:pt x="1500531" y="184058"/>
                </a:lnTo>
                <a:lnTo>
                  <a:pt x="1700362" y="198850"/>
                </a:lnTo>
                <a:lnTo>
                  <a:pt x="1908569" y="212969"/>
                </a:lnTo>
                <a:lnTo>
                  <a:pt x="2125751" y="226249"/>
                </a:lnTo>
                <a:lnTo>
                  <a:pt x="2237034" y="230955"/>
                </a:lnTo>
                <a:lnTo>
                  <a:pt x="2350710" y="236166"/>
                </a:lnTo>
                <a:lnTo>
                  <a:pt x="2466181" y="241040"/>
                </a:lnTo>
                <a:lnTo>
                  <a:pt x="2582251" y="244234"/>
                </a:lnTo>
                <a:lnTo>
                  <a:pt x="2700713" y="247092"/>
                </a:lnTo>
                <a:lnTo>
                  <a:pt x="2820373" y="250117"/>
                </a:lnTo>
                <a:lnTo>
                  <a:pt x="2942425" y="252134"/>
                </a:lnTo>
                <a:lnTo>
                  <a:pt x="3065674" y="252134"/>
                </a:lnTo>
                <a:lnTo>
                  <a:pt x="3190119" y="253143"/>
                </a:lnTo>
                <a:lnTo>
                  <a:pt x="3315762" y="252134"/>
                </a:lnTo>
                <a:lnTo>
                  <a:pt x="3443199" y="250117"/>
                </a:lnTo>
                <a:lnTo>
                  <a:pt x="3570636" y="248268"/>
                </a:lnTo>
                <a:lnTo>
                  <a:pt x="3699868" y="244234"/>
                </a:lnTo>
                <a:lnTo>
                  <a:pt x="3830297" y="240032"/>
                </a:lnTo>
                <a:lnTo>
                  <a:pt x="3960726" y="235157"/>
                </a:lnTo>
                <a:lnTo>
                  <a:pt x="4092351" y="228266"/>
                </a:lnTo>
                <a:lnTo>
                  <a:pt x="4225173" y="220029"/>
                </a:lnTo>
                <a:lnTo>
                  <a:pt x="4358593" y="212129"/>
                </a:lnTo>
                <a:lnTo>
                  <a:pt x="4492012" y="202044"/>
                </a:lnTo>
                <a:lnTo>
                  <a:pt x="4627228" y="189941"/>
                </a:lnTo>
                <a:lnTo>
                  <a:pt x="4760647" y="177839"/>
                </a:lnTo>
                <a:lnTo>
                  <a:pt x="4896461" y="163887"/>
                </a:lnTo>
                <a:lnTo>
                  <a:pt x="5032872" y="148591"/>
                </a:lnTo>
                <a:lnTo>
                  <a:pt x="5167489" y="132455"/>
                </a:lnTo>
                <a:lnTo>
                  <a:pt x="5303902" y="113629"/>
                </a:lnTo>
                <a:lnTo>
                  <a:pt x="5439714" y="93458"/>
                </a:lnTo>
                <a:lnTo>
                  <a:pt x="5576126" y="73455"/>
                </a:lnTo>
                <a:lnTo>
                  <a:pt x="5711939" y="50091"/>
                </a:lnTo>
                <a:lnTo>
                  <a:pt x="5847154" y="26222"/>
                </a:lnTo>
                <a:close/>
              </a:path>
            </a:pathLst>
          </a:custGeom>
          <a:ln>
            <a:noFill/>
          </a:ln>
        </p:spPr>
      </p:sp>
      <p:sp>
        <p:nvSpPr>
          <p:cNvPr id="3" name="Content Placeholder 2"/>
          <p:cNvSpPr>
            <a:spLocks noGrp="1"/>
          </p:cNvSpPr>
          <p:nvPr>
            <p:ph idx="1"/>
          </p:nvPr>
        </p:nvSpPr>
        <p:spPr>
          <a:xfrm>
            <a:off x="4808376" y="437513"/>
            <a:ext cx="5984315" cy="5954325"/>
          </a:xfrm>
        </p:spPr>
        <p:txBody>
          <a:bodyPr vert="horz" lIns="91440" tIns="45720" rIns="91440" bIns="45720" rtlCol="0" anchor="ctr">
            <a:normAutofit/>
          </a:bodyPr>
          <a:lstStyle/>
          <a:p>
            <a:r>
              <a:rPr lang="en-US" sz="2000"/>
              <a:t>Colleges look for students who will contribute to their campus both inside and outside the classroom, as well as their communities.</a:t>
            </a:r>
          </a:p>
          <a:p>
            <a:r>
              <a:rPr lang="en-US" sz="2000"/>
              <a:t>QUALITY over QUANTITY! Do not attempt to join every club or sport on campus. Pick a few activities and do them well. Be a leader by holding office in a club.</a:t>
            </a:r>
          </a:p>
          <a:p>
            <a:r>
              <a:rPr lang="en-US" sz="2000"/>
              <a:t>Be well rounded by varying your activities.</a:t>
            </a:r>
          </a:p>
          <a:p>
            <a:r>
              <a:rPr lang="en-US" sz="2000"/>
              <a:t>Quality  volunteer hours through school and/or community organizations are also looked at favorably for both admissions and scholarships.</a:t>
            </a:r>
          </a:p>
          <a:p>
            <a:endParaRPr lang="en-US" sz="2000"/>
          </a:p>
        </p:txBody>
      </p:sp>
    </p:spTree>
    <p:extLst>
      <p:ext uri="{BB962C8B-B14F-4D97-AF65-F5344CB8AC3E}">
        <p14:creationId xmlns:p14="http://schemas.microsoft.com/office/powerpoint/2010/main" val="4247038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DECA11-8F23-4BFB-819D-1C5A97840D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24DBF623-F256-43E8-93AC-B5467A91F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Freeform 5">
              <a:extLst>
                <a:ext uri="{FF2B5EF4-FFF2-40B4-BE49-F238E27FC236}">
                  <a16:creationId xmlns:a16="http://schemas.microsoft.com/office/drawing/2014/main" id="{B6AB7373-B022-4BA1-B8E7-D2C342475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994087" y="1130603"/>
            <a:ext cx="2851585" cy="4596794"/>
          </a:xfrm>
        </p:spPr>
        <p:txBody>
          <a:bodyPr anchor="ctr">
            <a:normAutofit/>
          </a:bodyPr>
          <a:lstStyle/>
          <a:p>
            <a:r>
              <a:rPr lang="en-US" sz="2200">
                <a:solidFill>
                  <a:srgbClr val="EBEBEB"/>
                </a:solidFill>
              </a:rPr>
              <a:t>Recommendations</a:t>
            </a:r>
          </a:p>
        </p:txBody>
      </p:sp>
      <p:sp>
        <p:nvSpPr>
          <p:cNvPr id="12" name="Freeform: Shape 11">
            <a:extLst>
              <a:ext uri="{FF2B5EF4-FFF2-40B4-BE49-F238E27FC236}">
                <a16:creationId xmlns:a16="http://schemas.microsoft.com/office/drawing/2014/main" id="{E0BFF7C8-A0F2-492C-AD80-E74CED0D1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838669">
            <a:off x="2884218" y="1683278"/>
            <a:ext cx="2934265" cy="437897"/>
          </a:xfrm>
          <a:custGeom>
            <a:avLst/>
            <a:gdLst>
              <a:gd name="connsiteX0" fmla="*/ 2934265 w 2934265"/>
              <a:gd name="connsiteY0" fmla="*/ 0 h 437897"/>
              <a:gd name="connsiteX1" fmla="*/ 2888069 w 2934265"/>
              <a:gd name="connsiteY1" fmla="*/ 437897 h 437897"/>
              <a:gd name="connsiteX2" fmla="*/ 2791337 w 2934265"/>
              <a:gd name="connsiteY2" fmla="*/ 437084 h 437897"/>
              <a:gd name="connsiteX3" fmla="*/ 25070 w 2934265"/>
              <a:gd name="connsiteY3" fmla="*/ 208388 h 437897"/>
              <a:gd name="connsiteX4" fmla="*/ 0 w 2934265"/>
              <a:gd name="connsiteY4" fmla="*/ 141220 h 437897"/>
              <a:gd name="connsiteX5" fmla="*/ 157202 w 2934265"/>
              <a:gd name="connsiteY5" fmla="*/ 150137 h 437897"/>
              <a:gd name="connsiteX6" fmla="*/ 237720 w 2934265"/>
              <a:gd name="connsiteY6" fmla="*/ 153470 h 437897"/>
              <a:gd name="connsiteX7" fmla="*/ 320008 w 2934265"/>
              <a:gd name="connsiteY7" fmla="*/ 156970 h 437897"/>
              <a:gd name="connsiteX8" fmla="*/ 403475 w 2934265"/>
              <a:gd name="connsiteY8" fmla="*/ 160304 h 437897"/>
              <a:gd name="connsiteX9" fmla="*/ 487532 w 2934265"/>
              <a:gd name="connsiteY9" fmla="*/ 162387 h 437897"/>
              <a:gd name="connsiteX10" fmla="*/ 573065 w 2934265"/>
              <a:gd name="connsiteY10" fmla="*/ 164387 h 437897"/>
              <a:gd name="connsiteX11" fmla="*/ 660071 w 2934265"/>
              <a:gd name="connsiteY11" fmla="*/ 166470 h 437897"/>
              <a:gd name="connsiteX12" fmla="*/ 748258 w 2934265"/>
              <a:gd name="connsiteY12" fmla="*/ 167887 h 437897"/>
              <a:gd name="connsiteX13" fmla="*/ 837329 w 2934265"/>
              <a:gd name="connsiteY13" fmla="*/ 167887 h 437897"/>
              <a:gd name="connsiteX14" fmla="*/ 927580 w 2934265"/>
              <a:gd name="connsiteY14" fmla="*/ 168470 h 437897"/>
              <a:gd name="connsiteX15" fmla="*/ 1018716 w 2934265"/>
              <a:gd name="connsiteY15" fmla="*/ 167887 h 437897"/>
              <a:gd name="connsiteX16" fmla="*/ 1110736 w 2934265"/>
              <a:gd name="connsiteY16" fmla="*/ 166470 h 437897"/>
              <a:gd name="connsiteX17" fmla="*/ 1203052 w 2934265"/>
              <a:gd name="connsiteY17" fmla="*/ 165137 h 437897"/>
              <a:gd name="connsiteX18" fmla="*/ 1296547 w 2934265"/>
              <a:gd name="connsiteY18" fmla="*/ 162387 h 437897"/>
              <a:gd name="connsiteX19" fmla="*/ 1391222 w 2934265"/>
              <a:gd name="connsiteY19" fmla="*/ 159720 h 437897"/>
              <a:gd name="connsiteX20" fmla="*/ 1485308 w 2934265"/>
              <a:gd name="connsiteY20" fmla="*/ 156220 h 437897"/>
              <a:gd name="connsiteX21" fmla="*/ 1580573 w 2934265"/>
              <a:gd name="connsiteY21" fmla="*/ 151553 h 437897"/>
              <a:gd name="connsiteX22" fmla="*/ 1677017 w 2934265"/>
              <a:gd name="connsiteY22" fmla="*/ 146053 h 437897"/>
              <a:gd name="connsiteX23" fmla="*/ 1773462 w 2934265"/>
              <a:gd name="connsiteY23" fmla="*/ 140636 h 437897"/>
              <a:gd name="connsiteX24" fmla="*/ 1869907 w 2934265"/>
              <a:gd name="connsiteY24" fmla="*/ 133720 h 437897"/>
              <a:gd name="connsiteX25" fmla="*/ 1968121 w 2934265"/>
              <a:gd name="connsiteY25" fmla="*/ 125553 h 437897"/>
              <a:gd name="connsiteX26" fmla="*/ 2064566 w 2934265"/>
              <a:gd name="connsiteY26" fmla="*/ 117386 h 437897"/>
              <a:gd name="connsiteX27" fmla="*/ 2162780 w 2934265"/>
              <a:gd name="connsiteY27" fmla="*/ 107802 h 437897"/>
              <a:gd name="connsiteX28" fmla="*/ 2261880 w 2934265"/>
              <a:gd name="connsiteY28" fmla="*/ 97552 h 437897"/>
              <a:gd name="connsiteX29" fmla="*/ 2359209 w 2934265"/>
              <a:gd name="connsiteY29" fmla="*/ 86635 h 437897"/>
              <a:gd name="connsiteX30" fmla="*/ 2457718 w 2934265"/>
              <a:gd name="connsiteY30" fmla="*/ 73802 h 437897"/>
              <a:gd name="connsiteX31" fmla="*/ 2556228 w 2934265"/>
              <a:gd name="connsiteY31" fmla="*/ 60135 h 437897"/>
              <a:gd name="connsiteX32" fmla="*/ 2654737 w 2934265"/>
              <a:gd name="connsiteY32" fmla="*/ 46552 h 437897"/>
              <a:gd name="connsiteX33" fmla="*/ 2752951 w 2934265"/>
              <a:gd name="connsiteY33" fmla="*/ 30718 h 437897"/>
              <a:gd name="connsiteX34" fmla="*/ 2851166 w 2934265"/>
              <a:gd name="connsiteY34" fmla="*/ 14384 h 43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4265" h="437897">
                <a:moveTo>
                  <a:pt x="2934265" y="0"/>
                </a:moveTo>
                <a:lnTo>
                  <a:pt x="2888069" y="437897"/>
                </a:lnTo>
                <a:lnTo>
                  <a:pt x="2791337" y="437084"/>
                </a:lnTo>
                <a:cubicBezTo>
                  <a:pt x="2010492" y="424446"/>
                  <a:pt x="481578" y="316124"/>
                  <a:pt x="25070" y="208388"/>
                </a:cubicBezTo>
                <a:cubicBezTo>
                  <a:pt x="16811" y="185970"/>
                  <a:pt x="8258" y="163637"/>
                  <a:pt x="0" y="141220"/>
                </a:cubicBezTo>
                <a:lnTo>
                  <a:pt x="157202" y="150137"/>
                </a:lnTo>
                <a:lnTo>
                  <a:pt x="237720" y="153470"/>
                </a:lnTo>
                <a:lnTo>
                  <a:pt x="320008" y="156970"/>
                </a:lnTo>
                <a:lnTo>
                  <a:pt x="403475" y="160304"/>
                </a:lnTo>
                <a:lnTo>
                  <a:pt x="487532" y="162387"/>
                </a:lnTo>
                <a:lnTo>
                  <a:pt x="573065" y="164387"/>
                </a:lnTo>
                <a:lnTo>
                  <a:pt x="660071" y="166470"/>
                </a:lnTo>
                <a:lnTo>
                  <a:pt x="748258" y="167887"/>
                </a:lnTo>
                <a:lnTo>
                  <a:pt x="837329" y="167887"/>
                </a:lnTo>
                <a:lnTo>
                  <a:pt x="927580" y="168470"/>
                </a:lnTo>
                <a:lnTo>
                  <a:pt x="1018716" y="167887"/>
                </a:lnTo>
                <a:lnTo>
                  <a:pt x="1110736" y="166470"/>
                </a:lnTo>
                <a:lnTo>
                  <a:pt x="1203052" y="165137"/>
                </a:lnTo>
                <a:lnTo>
                  <a:pt x="1296547" y="162387"/>
                </a:lnTo>
                <a:lnTo>
                  <a:pt x="1391222" y="159720"/>
                </a:lnTo>
                <a:lnTo>
                  <a:pt x="1485308" y="156220"/>
                </a:lnTo>
                <a:lnTo>
                  <a:pt x="1580573" y="151553"/>
                </a:lnTo>
                <a:lnTo>
                  <a:pt x="1677017" y="146053"/>
                </a:lnTo>
                <a:lnTo>
                  <a:pt x="1773462" y="140636"/>
                </a:lnTo>
                <a:lnTo>
                  <a:pt x="1869907" y="133720"/>
                </a:lnTo>
                <a:lnTo>
                  <a:pt x="1968121" y="125553"/>
                </a:lnTo>
                <a:lnTo>
                  <a:pt x="2064566" y="117386"/>
                </a:lnTo>
                <a:lnTo>
                  <a:pt x="2162780" y="107802"/>
                </a:lnTo>
                <a:lnTo>
                  <a:pt x="2261880" y="97552"/>
                </a:lnTo>
                <a:lnTo>
                  <a:pt x="2359209" y="86635"/>
                </a:lnTo>
                <a:lnTo>
                  <a:pt x="2457718" y="73802"/>
                </a:lnTo>
                <a:lnTo>
                  <a:pt x="2556228" y="60135"/>
                </a:lnTo>
                <a:lnTo>
                  <a:pt x="2654737" y="46552"/>
                </a:lnTo>
                <a:lnTo>
                  <a:pt x="2752951" y="30718"/>
                </a:lnTo>
                <a:lnTo>
                  <a:pt x="2851166" y="14384"/>
                </a:lnTo>
                <a:close/>
              </a:path>
            </a:pathLst>
          </a:custGeom>
          <a:solidFill>
            <a:schemeClr val="bg1">
              <a:alpha val="20000"/>
            </a:schemeClr>
          </a:solidFill>
          <a:ln>
            <a:noFill/>
          </a:ln>
        </p:spPr>
        <p:txBody>
          <a:bodyPr wrap="square">
            <a:noAutofit/>
          </a:bodyPr>
          <a:lstStyle/>
          <a:p>
            <a:endParaRPr lang="en-US"/>
          </a:p>
        </p:txBody>
      </p:sp>
      <p:sp useBgFill="1">
        <p:nvSpPr>
          <p:cNvPr id="14" name="Freeform: Shape 13">
            <a:extLst>
              <a:ext uri="{FF2B5EF4-FFF2-40B4-BE49-F238E27FC236}">
                <a16:creationId xmlns:a16="http://schemas.microsoft.com/office/drawing/2014/main" id="{F8FA804E-1D25-47B6-B418-617D700B0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973494" y="-361419"/>
            <a:ext cx="5982968" cy="7580834"/>
          </a:xfrm>
          <a:custGeom>
            <a:avLst/>
            <a:gdLst>
              <a:gd name="connsiteX0" fmla="*/ 5982968 w 5982968"/>
              <a:gd name="connsiteY0" fmla="*/ 1177 h 7521140"/>
              <a:gd name="connsiteX1" fmla="*/ 5982968 w 5982968"/>
              <a:gd name="connsiteY1" fmla="*/ 1344715 h 7521140"/>
              <a:gd name="connsiteX2" fmla="*/ 5982967 w 5982968"/>
              <a:gd name="connsiteY2" fmla="*/ 1344715 h 7521140"/>
              <a:gd name="connsiteX3" fmla="*/ 5982967 w 5982968"/>
              <a:gd name="connsiteY3" fmla="*/ 6152387 h 7521140"/>
              <a:gd name="connsiteX4" fmla="*/ 5982968 w 5982968"/>
              <a:gd name="connsiteY4" fmla="*/ 6152387 h 7521140"/>
              <a:gd name="connsiteX5" fmla="*/ 5982968 w 5982968"/>
              <a:gd name="connsiteY5" fmla="*/ 7521140 h 7521140"/>
              <a:gd name="connsiteX6" fmla="*/ 0 w 5982968"/>
              <a:gd name="connsiteY6" fmla="*/ 7521140 h 7521140"/>
              <a:gd name="connsiteX7" fmla="*/ 0 w 5982968"/>
              <a:gd name="connsiteY7" fmla="*/ 6152387 h 7521140"/>
              <a:gd name="connsiteX8" fmla="*/ 2 w 5982968"/>
              <a:gd name="connsiteY8" fmla="*/ 6152387 h 7521140"/>
              <a:gd name="connsiteX9" fmla="*/ 2 w 5982968"/>
              <a:gd name="connsiteY9" fmla="*/ 905354 h 7521140"/>
              <a:gd name="connsiteX10" fmla="*/ 3 w 5982968"/>
              <a:gd name="connsiteY10" fmla="*/ 905354 h 7521140"/>
              <a:gd name="connsiteX11" fmla="*/ 3 w 5982968"/>
              <a:gd name="connsiteY11" fmla="*/ 0 h 7521140"/>
              <a:gd name="connsiteX12" fmla="*/ 35302 w 5982968"/>
              <a:gd name="connsiteY12" fmla="*/ 5883 h 7521140"/>
              <a:gd name="connsiteX13" fmla="*/ 138808 w 5982968"/>
              <a:gd name="connsiteY13" fmla="*/ 23197 h 7521140"/>
              <a:gd name="connsiteX14" fmla="*/ 214194 w 5982968"/>
              <a:gd name="connsiteY14" fmla="*/ 35299 h 7521140"/>
              <a:gd name="connsiteX15" fmla="*/ 303938 w 5982968"/>
              <a:gd name="connsiteY15" fmla="*/ 48074 h 7521140"/>
              <a:gd name="connsiteX16" fmla="*/ 410435 w 5982968"/>
              <a:gd name="connsiteY16" fmla="*/ 63370 h 7521140"/>
              <a:gd name="connsiteX17" fmla="*/ 528299 w 5982968"/>
              <a:gd name="connsiteY17" fmla="*/ 79507 h 7521140"/>
              <a:gd name="connsiteX18" fmla="*/ 661121 w 5982968"/>
              <a:gd name="connsiteY18" fmla="*/ 96484 h 7521140"/>
              <a:gd name="connsiteX19" fmla="*/ 805909 w 5982968"/>
              <a:gd name="connsiteY19" fmla="*/ 114469 h 7521140"/>
              <a:gd name="connsiteX20" fmla="*/ 963260 w 5982968"/>
              <a:gd name="connsiteY20" fmla="*/ 132455 h 7521140"/>
              <a:gd name="connsiteX21" fmla="*/ 1130783 w 5982968"/>
              <a:gd name="connsiteY21" fmla="*/ 150776 h 7521140"/>
              <a:gd name="connsiteX22" fmla="*/ 1311469 w 5982968"/>
              <a:gd name="connsiteY22" fmla="*/ 167753 h 7521140"/>
              <a:gd name="connsiteX23" fmla="*/ 1500531 w 5982968"/>
              <a:gd name="connsiteY23" fmla="*/ 184058 h 7521140"/>
              <a:gd name="connsiteX24" fmla="*/ 1700362 w 5982968"/>
              <a:gd name="connsiteY24" fmla="*/ 198850 h 7521140"/>
              <a:gd name="connsiteX25" fmla="*/ 1908569 w 5982968"/>
              <a:gd name="connsiteY25" fmla="*/ 212969 h 7521140"/>
              <a:gd name="connsiteX26" fmla="*/ 2125751 w 5982968"/>
              <a:gd name="connsiteY26" fmla="*/ 226249 h 7521140"/>
              <a:gd name="connsiteX27" fmla="*/ 2237034 w 5982968"/>
              <a:gd name="connsiteY27" fmla="*/ 230955 h 7521140"/>
              <a:gd name="connsiteX28" fmla="*/ 2350710 w 5982968"/>
              <a:gd name="connsiteY28" fmla="*/ 236166 h 7521140"/>
              <a:gd name="connsiteX29" fmla="*/ 2466181 w 5982968"/>
              <a:gd name="connsiteY29" fmla="*/ 241040 h 7521140"/>
              <a:gd name="connsiteX30" fmla="*/ 2582251 w 5982968"/>
              <a:gd name="connsiteY30" fmla="*/ 244234 h 7521140"/>
              <a:gd name="connsiteX31" fmla="*/ 2700713 w 5982968"/>
              <a:gd name="connsiteY31" fmla="*/ 247092 h 7521140"/>
              <a:gd name="connsiteX32" fmla="*/ 2820373 w 5982968"/>
              <a:gd name="connsiteY32" fmla="*/ 250117 h 7521140"/>
              <a:gd name="connsiteX33" fmla="*/ 2942425 w 5982968"/>
              <a:gd name="connsiteY33" fmla="*/ 252134 h 7521140"/>
              <a:gd name="connsiteX34" fmla="*/ 3065674 w 5982968"/>
              <a:gd name="connsiteY34" fmla="*/ 252134 h 7521140"/>
              <a:gd name="connsiteX35" fmla="*/ 3190119 w 5982968"/>
              <a:gd name="connsiteY35" fmla="*/ 253143 h 7521140"/>
              <a:gd name="connsiteX36" fmla="*/ 3315762 w 5982968"/>
              <a:gd name="connsiteY36" fmla="*/ 252134 h 7521140"/>
              <a:gd name="connsiteX37" fmla="*/ 3443199 w 5982968"/>
              <a:gd name="connsiteY37" fmla="*/ 250117 h 7521140"/>
              <a:gd name="connsiteX38" fmla="*/ 3570636 w 5982968"/>
              <a:gd name="connsiteY38" fmla="*/ 248268 h 7521140"/>
              <a:gd name="connsiteX39" fmla="*/ 3699868 w 5982968"/>
              <a:gd name="connsiteY39" fmla="*/ 244234 h 7521140"/>
              <a:gd name="connsiteX40" fmla="*/ 3830297 w 5982968"/>
              <a:gd name="connsiteY40" fmla="*/ 240032 h 7521140"/>
              <a:gd name="connsiteX41" fmla="*/ 3960726 w 5982968"/>
              <a:gd name="connsiteY41" fmla="*/ 235157 h 7521140"/>
              <a:gd name="connsiteX42" fmla="*/ 4092351 w 5982968"/>
              <a:gd name="connsiteY42" fmla="*/ 228266 h 7521140"/>
              <a:gd name="connsiteX43" fmla="*/ 4225173 w 5982968"/>
              <a:gd name="connsiteY43" fmla="*/ 220029 h 7521140"/>
              <a:gd name="connsiteX44" fmla="*/ 4358593 w 5982968"/>
              <a:gd name="connsiteY44" fmla="*/ 212129 h 7521140"/>
              <a:gd name="connsiteX45" fmla="*/ 4492012 w 5982968"/>
              <a:gd name="connsiteY45" fmla="*/ 202044 h 7521140"/>
              <a:gd name="connsiteX46" fmla="*/ 4627228 w 5982968"/>
              <a:gd name="connsiteY46" fmla="*/ 189941 h 7521140"/>
              <a:gd name="connsiteX47" fmla="*/ 4760647 w 5982968"/>
              <a:gd name="connsiteY47" fmla="*/ 177839 h 7521140"/>
              <a:gd name="connsiteX48" fmla="*/ 4896461 w 5982968"/>
              <a:gd name="connsiteY48" fmla="*/ 163887 h 7521140"/>
              <a:gd name="connsiteX49" fmla="*/ 5032872 w 5982968"/>
              <a:gd name="connsiteY49" fmla="*/ 148591 h 7521140"/>
              <a:gd name="connsiteX50" fmla="*/ 5167489 w 5982968"/>
              <a:gd name="connsiteY50" fmla="*/ 132455 h 7521140"/>
              <a:gd name="connsiteX51" fmla="*/ 5303902 w 5982968"/>
              <a:gd name="connsiteY51" fmla="*/ 113629 h 7521140"/>
              <a:gd name="connsiteX52" fmla="*/ 5439714 w 5982968"/>
              <a:gd name="connsiteY52" fmla="*/ 93458 h 7521140"/>
              <a:gd name="connsiteX53" fmla="*/ 5576126 w 5982968"/>
              <a:gd name="connsiteY53" fmla="*/ 73455 h 7521140"/>
              <a:gd name="connsiteX54" fmla="*/ 5711939 w 5982968"/>
              <a:gd name="connsiteY54" fmla="*/ 50091 h 7521140"/>
              <a:gd name="connsiteX55" fmla="*/ 5847154 w 5982968"/>
              <a:gd name="connsiteY55" fmla="*/ 26222 h 752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982968" h="7521140">
                <a:moveTo>
                  <a:pt x="5982968" y="1177"/>
                </a:moveTo>
                <a:lnTo>
                  <a:pt x="5982968" y="1344715"/>
                </a:lnTo>
                <a:lnTo>
                  <a:pt x="5982967" y="1344715"/>
                </a:lnTo>
                <a:lnTo>
                  <a:pt x="5982967" y="6152387"/>
                </a:lnTo>
                <a:lnTo>
                  <a:pt x="5982968" y="6152387"/>
                </a:lnTo>
                <a:lnTo>
                  <a:pt x="5982968" y="7521140"/>
                </a:lnTo>
                <a:lnTo>
                  <a:pt x="0" y="7521140"/>
                </a:lnTo>
                <a:lnTo>
                  <a:pt x="0" y="6152387"/>
                </a:lnTo>
                <a:lnTo>
                  <a:pt x="2" y="6152387"/>
                </a:lnTo>
                <a:lnTo>
                  <a:pt x="2" y="905354"/>
                </a:lnTo>
                <a:lnTo>
                  <a:pt x="3" y="905354"/>
                </a:lnTo>
                <a:lnTo>
                  <a:pt x="3" y="0"/>
                </a:lnTo>
                <a:lnTo>
                  <a:pt x="35302" y="5883"/>
                </a:lnTo>
                <a:lnTo>
                  <a:pt x="138808" y="23197"/>
                </a:lnTo>
                <a:lnTo>
                  <a:pt x="214194" y="35299"/>
                </a:lnTo>
                <a:lnTo>
                  <a:pt x="303938" y="48074"/>
                </a:lnTo>
                <a:lnTo>
                  <a:pt x="410435" y="63370"/>
                </a:lnTo>
                <a:lnTo>
                  <a:pt x="528299" y="79507"/>
                </a:lnTo>
                <a:lnTo>
                  <a:pt x="661121" y="96484"/>
                </a:lnTo>
                <a:lnTo>
                  <a:pt x="805909" y="114469"/>
                </a:lnTo>
                <a:lnTo>
                  <a:pt x="963260" y="132455"/>
                </a:lnTo>
                <a:lnTo>
                  <a:pt x="1130783" y="150776"/>
                </a:lnTo>
                <a:lnTo>
                  <a:pt x="1311469" y="167753"/>
                </a:lnTo>
                <a:lnTo>
                  <a:pt x="1500531" y="184058"/>
                </a:lnTo>
                <a:lnTo>
                  <a:pt x="1700362" y="198850"/>
                </a:lnTo>
                <a:lnTo>
                  <a:pt x="1908569" y="212969"/>
                </a:lnTo>
                <a:lnTo>
                  <a:pt x="2125751" y="226249"/>
                </a:lnTo>
                <a:lnTo>
                  <a:pt x="2237034" y="230955"/>
                </a:lnTo>
                <a:lnTo>
                  <a:pt x="2350710" y="236166"/>
                </a:lnTo>
                <a:lnTo>
                  <a:pt x="2466181" y="241040"/>
                </a:lnTo>
                <a:lnTo>
                  <a:pt x="2582251" y="244234"/>
                </a:lnTo>
                <a:lnTo>
                  <a:pt x="2700713" y="247092"/>
                </a:lnTo>
                <a:lnTo>
                  <a:pt x="2820373" y="250117"/>
                </a:lnTo>
                <a:lnTo>
                  <a:pt x="2942425" y="252134"/>
                </a:lnTo>
                <a:lnTo>
                  <a:pt x="3065674" y="252134"/>
                </a:lnTo>
                <a:lnTo>
                  <a:pt x="3190119" y="253143"/>
                </a:lnTo>
                <a:lnTo>
                  <a:pt x="3315762" y="252134"/>
                </a:lnTo>
                <a:lnTo>
                  <a:pt x="3443199" y="250117"/>
                </a:lnTo>
                <a:lnTo>
                  <a:pt x="3570636" y="248268"/>
                </a:lnTo>
                <a:lnTo>
                  <a:pt x="3699868" y="244234"/>
                </a:lnTo>
                <a:lnTo>
                  <a:pt x="3830297" y="240032"/>
                </a:lnTo>
                <a:lnTo>
                  <a:pt x="3960726" y="235157"/>
                </a:lnTo>
                <a:lnTo>
                  <a:pt x="4092351" y="228266"/>
                </a:lnTo>
                <a:lnTo>
                  <a:pt x="4225173" y="220029"/>
                </a:lnTo>
                <a:lnTo>
                  <a:pt x="4358593" y="212129"/>
                </a:lnTo>
                <a:lnTo>
                  <a:pt x="4492012" y="202044"/>
                </a:lnTo>
                <a:lnTo>
                  <a:pt x="4627228" y="189941"/>
                </a:lnTo>
                <a:lnTo>
                  <a:pt x="4760647" y="177839"/>
                </a:lnTo>
                <a:lnTo>
                  <a:pt x="4896461" y="163887"/>
                </a:lnTo>
                <a:lnTo>
                  <a:pt x="5032872" y="148591"/>
                </a:lnTo>
                <a:lnTo>
                  <a:pt x="5167489" y="132455"/>
                </a:lnTo>
                <a:lnTo>
                  <a:pt x="5303902" y="113629"/>
                </a:lnTo>
                <a:lnTo>
                  <a:pt x="5439714" y="93458"/>
                </a:lnTo>
                <a:lnTo>
                  <a:pt x="5576126" y="73455"/>
                </a:lnTo>
                <a:lnTo>
                  <a:pt x="5711939" y="50091"/>
                </a:lnTo>
                <a:lnTo>
                  <a:pt x="5847154" y="26222"/>
                </a:lnTo>
                <a:close/>
              </a:path>
            </a:pathLst>
          </a:custGeom>
          <a:ln>
            <a:noFill/>
          </a:ln>
        </p:spPr>
      </p:sp>
      <p:sp>
        <p:nvSpPr>
          <p:cNvPr id="3" name="Content Placeholder 2"/>
          <p:cNvSpPr>
            <a:spLocks noGrp="1"/>
          </p:cNvSpPr>
          <p:nvPr>
            <p:ph idx="1"/>
          </p:nvPr>
        </p:nvSpPr>
        <p:spPr>
          <a:xfrm>
            <a:off x="4808376" y="437513"/>
            <a:ext cx="5984315" cy="5954325"/>
          </a:xfrm>
        </p:spPr>
        <p:txBody>
          <a:bodyPr vert="horz" lIns="91440" tIns="45720" rIns="91440" bIns="45720" rtlCol="0" anchor="ctr">
            <a:normAutofit/>
          </a:bodyPr>
          <a:lstStyle/>
          <a:p>
            <a:r>
              <a:rPr lang="en-US" sz="2000" b="1"/>
              <a:t>Many colleges require recommendation letters to help them</a:t>
            </a:r>
            <a:r>
              <a:rPr lang="en-US" sz="2000" b="1" dirty="0"/>
              <a:t> </a:t>
            </a:r>
            <a:r>
              <a:rPr lang="en-US" sz="2000" b="1"/>
              <a:t> give insight into a student's potential. They are part of the humanizing piece and can help tip the scale in either direction.</a:t>
            </a:r>
          </a:p>
          <a:p>
            <a:r>
              <a:rPr lang="en-US" sz="2000" b="1"/>
              <a:t>Ask teachers who know you well and provide them with a resume of your activities and involvement to help the letter be more specific and beneficial.</a:t>
            </a:r>
          </a:p>
          <a:p>
            <a:r>
              <a:rPr lang="en-US" sz="2000" b="1"/>
              <a:t>If applying to a college on the Common Application, it will require recommendation from a counselor and perhaps 2 other letters.</a:t>
            </a:r>
          </a:p>
          <a:p>
            <a:r>
              <a:rPr lang="en-US" sz="2000" b="1"/>
              <a:t>If the recommendation is optional, DO IT!</a:t>
            </a:r>
          </a:p>
          <a:p>
            <a:r>
              <a:rPr lang="en-US" sz="2000" b="1"/>
              <a:t>Give your teachers and counselors plenty of notice!</a:t>
            </a:r>
            <a:r>
              <a:rPr lang="en-US" sz="2000" b="1" dirty="0"/>
              <a:t>  If you do not provide a resume to your counselor, they cannot write a letter.</a:t>
            </a:r>
            <a:endParaRPr lang="en-US" sz="2000" b="1"/>
          </a:p>
          <a:p>
            <a:endParaRPr lang="en-US" sz="2000"/>
          </a:p>
        </p:txBody>
      </p:sp>
    </p:spTree>
    <p:extLst>
      <p:ext uri="{BB962C8B-B14F-4D97-AF65-F5344CB8AC3E}">
        <p14:creationId xmlns:p14="http://schemas.microsoft.com/office/powerpoint/2010/main" val="3719952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DECA11-8F23-4BFB-819D-1C5A97840D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24DBF623-F256-43E8-93AC-B5467A91F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Freeform 5">
              <a:extLst>
                <a:ext uri="{FF2B5EF4-FFF2-40B4-BE49-F238E27FC236}">
                  <a16:creationId xmlns:a16="http://schemas.microsoft.com/office/drawing/2014/main" id="{B6AB7373-B022-4BA1-B8E7-D2C342475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994087" y="1130603"/>
            <a:ext cx="2851585" cy="4596794"/>
          </a:xfrm>
        </p:spPr>
        <p:txBody>
          <a:bodyPr anchor="ctr">
            <a:normAutofit/>
          </a:bodyPr>
          <a:lstStyle/>
          <a:p>
            <a:r>
              <a:rPr lang="en-US" sz="3200">
                <a:solidFill>
                  <a:srgbClr val="EBEBEB"/>
                </a:solidFill>
              </a:rPr>
              <a:t>Essays</a:t>
            </a:r>
          </a:p>
        </p:txBody>
      </p:sp>
      <p:sp>
        <p:nvSpPr>
          <p:cNvPr id="12" name="Freeform: Shape 11">
            <a:extLst>
              <a:ext uri="{FF2B5EF4-FFF2-40B4-BE49-F238E27FC236}">
                <a16:creationId xmlns:a16="http://schemas.microsoft.com/office/drawing/2014/main" id="{E0BFF7C8-A0F2-492C-AD80-E74CED0D1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838669">
            <a:off x="2884218" y="1683278"/>
            <a:ext cx="2934265" cy="437897"/>
          </a:xfrm>
          <a:custGeom>
            <a:avLst/>
            <a:gdLst>
              <a:gd name="connsiteX0" fmla="*/ 2934265 w 2934265"/>
              <a:gd name="connsiteY0" fmla="*/ 0 h 437897"/>
              <a:gd name="connsiteX1" fmla="*/ 2888069 w 2934265"/>
              <a:gd name="connsiteY1" fmla="*/ 437897 h 437897"/>
              <a:gd name="connsiteX2" fmla="*/ 2791337 w 2934265"/>
              <a:gd name="connsiteY2" fmla="*/ 437084 h 437897"/>
              <a:gd name="connsiteX3" fmla="*/ 25070 w 2934265"/>
              <a:gd name="connsiteY3" fmla="*/ 208388 h 437897"/>
              <a:gd name="connsiteX4" fmla="*/ 0 w 2934265"/>
              <a:gd name="connsiteY4" fmla="*/ 141220 h 437897"/>
              <a:gd name="connsiteX5" fmla="*/ 157202 w 2934265"/>
              <a:gd name="connsiteY5" fmla="*/ 150137 h 437897"/>
              <a:gd name="connsiteX6" fmla="*/ 237720 w 2934265"/>
              <a:gd name="connsiteY6" fmla="*/ 153470 h 437897"/>
              <a:gd name="connsiteX7" fmla="*/ 320008 w 2934265"/>
              <a:gd name="connsiteY7" fmla="*/ 156970 h 437897"/>
              <a:gd name="connsiteX8" fmla="*/ 403475 w 2934265"/>
              <a:gd name="connsiteY8" fmla="*/ 160304 h 437897"/>
              <a:gd name="connsiteX9" fmla="*/ 487532 w 2934265"/>
              <a:gd name="connsiteY9" fmla="*/ 162387 h 437897"/>
              <a:gd name="connsiteX10" fmla="*/ 573065 w 2934265"/>
              <a:gd name="connsiteY10" fmla="*/ 164387 h 437897"/>
              <a:gd name="connsiteX11" fmla="*/ 660071 w 2934265"/>
              <a:gd name="connsiteY11" fmla="*/ 166470 h 437897"/>
              <a:gd name="connsiteX12" fmla="*/ 748258 w 2934265"/>
              <a:gd name="connsiteY12" fmla="*/ 167887 h 437897"/>
              <a:gd name="connsiteX13" fmla="*/ 837329 w 2934265"/>
              <a:gd name="connsiteY13" fmla="*/ 167887 h 437897"/>
              <a:gd name="connsiteX14" fmla="*/ 927580 w 2934265"/>
              <a:gd name="connsiteY14" fmla="*/ 168470 h 437897"/>
              <a:gd name="connsiteX15" fmla="*/ 1018716 w 2934265"/>
              <a:gd name="connsiteY15" fmla="*/ 167887 h 437897"/>
              <a:gd name="connsiteX16" fmla="*/ 1110736 w 2934265"/>
              <a:gd name="connsiteY16" fmla="*/ 166470 h 437897"/>
              <a:gd name="connsiteX17" fmla="*/ 1203052 w 2934265"/>
              <a:gd name="connsiteY17" fmla="*/ 165137 h 437897"/>
              <a:gd name="connsiteX18" fmla="*/ 1296547 w 2934265"/>
              <a:gd name="connsiteY18" fmla="*/ 162387 h 437897"/>
              <a:gd name="connsiteX19" fmla="*/ 1391222 w 2934265"/>
              <a:gd name="connsiteY19" fmla="*/ 159720 h 437897"/>
              <a:gd name="connsiteX20" fmla="*/ 1485308 w 2934265"/>
              <a:gd name="connsiteY20" fmla="*/ 156220 h 437897"/>
              <a:gd name="connsiteX21" fmla="*/ 1580573 w 2934265"/>
              <a:gd name="connsiteY21" fmla="*/ 151553 h 437897"/>
              <a:gd name="connsiteX22" fmla="*/ 1677017 w 2934265"/>
              <a:gd name="connsiteY22" fmla="*/ 146053 h 437897"/>
              <a:gd name="connsiteX23" fmla="*/ 1773462 w 2934265"/>
              <a:gd name="connsiteY23" fmla="*/ 140636 h 437897"/>
              <a:gd name="connsiteX24" fmla="*/ 1869907 w 2934265"/>
              <a:gd name="connsiteY24" fmla="*/ 133720 h 437897"/>
              <a:gd name="connsiteX25" fmla="*/ 1968121 w 2934265"/>
              <a:gd name="connsiteY25" fmla="*/ 125553 h 437897"/>
              <a:gd name="connsiteX26" fmla="*/ 2064566 w 2934265"/>
              <a:gd name="connsiteY26" fmla="*/ 117386 h 437897"/>
              <a:gd name="connsiteX27" fmla="*/ 2162780 w 2934265"/>
              <a:gd name="connsiteY27" fmla="*/ 107802 h 437897"/>
              <a:gd name="connsiteX28" fmla="*/ 2261880 w 2934265"/>
              <a:gd name="connsiteY28" fmla="*/ 97552 h 437897"/>
              <a:gd name="connsiteX29" fmla="*/ 2359209 w 2934265"/>
              <a:gd name="connsiteY29" fmla="*/ 86635 h 437897"/>
              <a:gd name="connsiteX30" fmla="*/ 2457718 w 2934265"/>
              <a:gd name="connsiteY30" fmla="*/ 73802 h 437897"/>
              <a:gd name="connsiteX31" fmla="*/ 2556228 w 2934265"/>
              <a:gd name="connsiteY31" fmla="*/ 60135 h 437897"/>
              <a:gd name="connsiteX32" fmla="*/ 2654737 w 2934265"/>
              <a:gd name="connsiteY32" fmla="*/ 46552 h 437897"/>
              <a:gd name="connsiteX33" fmla="*/ 2752951 w 2934265"/>
              <a:gd name="connsiteY33" fmla="*/ 30718 h 437897"/>
              <a:gd name="connsiteX34" fmla="*/ 2851166 w 2934265"/>
              <a:gd name="connsiteY34" fmla="*/ 14384 h 43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4265" h="437897">
                <a:moveTo>
                  <a:pt x="2934265" y="0"/>
                </a:moveTo>
                <a:lnTo>
                  <a:pt x="2888069" y="437897"/>
                </a:lnTo>
                <a:lnTo>
                  <a:pt x="2791337" y="437084"/>
                </a:lnTo>
                <a:cubicBezTo>
                  <a:pt x="2010492" y="424446"/>
                  <a:pt x="481578" y="316124"/>
                  <a:pt x="25070" y="208388"/>
                </a:cubicBezTo>
                <a:cubicBezTo>
                  <a:pt x="16811" y="185970"/>
                  <a:pt x="8258" y="163637"/>
                  <a:pt x="0" y="141220"/>
                </a:cubicBezTo>
                <a:lnTo>
                  <a:pt x="157202" y="150137"/>
                </a:lnTo>
                <a:lnTo>
                  <a:pt x="237720" y="153470"/>
                </a:lnTo>
                <a:lnTo>
                  <a:pt x="320008" y="156970"/>
                </a:lnTo>
                <a:lnTo>
                  <a:pt x="403475" y="160304"/>
                </a:lnTo>
                <a:lnTo>
                  <a:pt x="487532" y="162387"/>
                </a:lnTo>
                <a:lnTo>
                  <a:pt x="573065" y="164387"/>
                </a:lnTo>
                <a:lnTo>
                  <a:pt x="660071" y="166470"/>
                </a:lnTo>
                <a:lnTo>
                  <a:pt x="748258" y="167887"/>
                </a:lnTo>
                <a:lnTo>
                  <a:pt x="837329" y="167887"/>
                </a:lnTo>
                <a:lnTo>
                  <a:pt x="927580" y="168470"/>
                </a:lnTo>
                <a:lnTo>
                  <a:pt x="1018716" y="167887"/>
                </a:lnTo>
                <a:lnTo>
                  <a:pt x="1110736" y="166470"/>
                </a:lnTo>
                <a:lnTo>
                  <a:pt x="1203052" y="165137"/>
                </a:lnTo>
                <a:lnTo>
                  <a:pt x="1296547" y="162387"/>
                </a:lnTo>
                <a:lnTo>
                  <a:pt x="1391222" y="159720"/>
                </a:lnTo>
                <a:lnTo>
                  <a:pt x="1485308" y="156220"/>
                </a:lnTo>
                <a:lnTo>
                  <a:pt x="1580573" y="151553"/>
                </a:lnTo>
                <a:lnTo>
                  <a:pt x="1677017" y="146053"/>
                </a:lnTo>
                <a:lnTo>
                  <a:pt x="1773462" y="140636"/>
                </a:lnTo>
                <a:lnTo>
                  <a:pt x="1869907" y="133720"/>
                </a:lnTo>
                <a:lnTo>
                  <a:pt x="1968121" y="125553"/>
                </a:lnTo>
                <a:lnTo>
                  <a:pt x="2064566" y="117386"/>
                </a:lnTo>
                <a:lnTo>
                  <a:pt x="2162780" y="107802"/>
                </a:lnTo>
                <a:lnTo>
                  <a:pt x="2261880" y="97552"/>
                </a:lnTo>
                <a:lnTo>
                  <a:pt x="2359209" y="86635"/>
                </a:lnTo>
                <a:lnTo>
                  <a:pt x="2457718" y="73802"/>
                </a:lnTo>
                <a:lnTo>
                  <a:pt x="2556228" y="60135"/>
                </a:lnTo>
                <a:lnTo>
                  <a:pt x="2654737" y="46552"/>
                </a:lnTo>
                <a:lnTo>
                  <a:pt x="2752951" y="30718"/>
                </a:lnTo>
                <a:lnTo>
                  <a:pt x="2851166" y="14384"/>
                </a:lnTo>
                <a:close/>
              </a:path>
            </a:pathLst>
          </a:custGeom>
          <a:solidFill>
            <a:schemeClr val="bg1">
              <a:alpha val="20000"/>
            </a:schemeClr>
          </a:solidFill>
          <a:ln>
            <a:noFill/>
          </a:ln>
        </p:spPr>
        <p:txBody>
          <a:bodyPr wrap="square">
            <a:noAutofit/>
          </a:bodyPr>
          <a:lstStyle/>
          <a:p>
            <a:endParaRPr lang="en-US"/>
          </a:p>
        </p:txBody>
      </p:sp>
      <p:sp useBgFill="1">
        <p:nvSpPr>
          <p:cNvPr id="14" name="Freeform: Shape 13">
            <a:extLst>
              <a:ext uri="{FF2B5EF4-FFF2-40B4-BE49-F238E27FC236}">
                <a16:creationId xmlns:a16="http://schemas.microsoft.com/office/drawing/2014/main" id="{F8FA804E-1D25-47B6-B418-617D700B0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973494" y="-361419"/>
            <a:ext cx="5982968" cy="7580834"/>
          </a:xfrm>
          <a:custGeom>
            <a:avLst/>
            <a:gdLst>
              <a:gd name="connsiteX0" fmla="*/ 5982968 w 5982968"/>
              <a:gd name="connsiteY0" fmla="*/ 1177 h 7521140"/>
              <a:gd name="connsiteX1" fmla="*/ 5982968 w 5982968"/>
              <a:gd name="connsiteY1" fmla="*/ 1344715 h 7521140"/>
              <a:gd name="connsiteX2" fmla="*/ 5982967 w 5982968"/>
              <a:gd name="connsiteY2" fmla="*/ 1344715 h 7521140"/>
              <a:gd name="connsiteX3" fmla="*/ 5982967 w 5982968"/>
              <a:gd name="connsiteY3" fmla="*/ 6152387 h 7521140"/>
              <a:gd name="connsiteX4" fmla="*/ 5982968 w 5982968"/>
              <a:gd name="connsiteY4" fmla="*/ 6152387 h 7521140"/>
              <a:gd name="connsiteX5" fmla="*/ 5982968 w 5982968"/>
              <a:gd name="connsiteY5" fmla="*/ 7521140 h 7521140"/>
              <a:gd name="connsiteX6" fmla="*/ 0 w 5982968"/>
              <a:gd name="connsiteY6" fmla="*/ 7521140 h 7521140"/>
              <a:gd name="connsiteX7" fmla="*/ 0 w 5982968"/>
              <a:gd name="connsiteY7" fmla="*/ 6152387 h 7521140"/>
              <a:gd name="connsiteX8" fmla="*/ 2 w 5982968"/>
              <a:gd name="connsiteY8" fmla="*/ 6152387 h 7521140"/>
              <a:gd name="connsiteX9" fmla="*/ 2 w 5982968"/>
              <a:gd name="connsiteY9" fmla="*/ 905354 h 7521140"/>
              <a:gd name="connsiteX10" fmla="*/ 3 w 5982968"/>
              <a:gd name="connsiteY10" fmla="*/ 905354 h 7521140"/>
              <a:gd name="connsiteX11" fmla="*/ 3 w 5982968"/>
              <a:gd name="connsiteY11" fmla="*/ 0 h 7521140"/>
              <a:gd name="connsiteX12" fmla="*/ 35302 w 5982968"/>
              <a:gd name="connsiteY12" fmla="*/ 5883 h 7521140"/>
              <a:gd name="connsiteX13" fmla="*/ 138808 w 5982968"/>
              <a:gd name="connsiteY13" fmla="*/ 23197 h 7521140"/>
              <a:gd name="connsiteX14" fmla="*/ 214194 w 5982968"/>
              <a:gd name="connsiteY14" fmla="*/ 35299 h 7521140"/>
              <a:gd name="connsiteX15" fmla="*/ 303938 w 5982968"/>
              <a:gd name="connsiteY15" fmla="*/ 48074 h 7521140"/>
              <a:gd name="connsiteX16" fmla="*/ 410435 w 5982968"/>
              <a:gd name="connsiteY16" fmla="*/ 63370 h 7521140"/>
              <a:gd name="connsiteX17" fmla="*/ 528299 w 5982968"/>
              <a:gd name="connsiteY17" fmla="*/ 79507 h 7521140"/>
              <a:gd name="connsiteX18" fmla="*/ 661121 w 5982968"/>
              <a:gd name="connsiteY18" fmla="*/ 96484 h 7521140"/>
              <a:gd name="connsiteX19" fmla="*/ 805909 w 5982968"/>
              <a:gd name="connsiteY19" fmla="*/ 114469 h 7521140"/>
              <a:gd name="connsiteX20" fmla="*/ 963260 w 5982968"/>
              <a:gd name="connsiteY20" fmla="*/ 132455 h 7521140"/>
              <a:gd name="connsiteX21" fmla="*/ 1130783 w 5982968"/>
              <a:gd name="connsiteY21" fmla="*/ 150776 h 7521140"/>
              <a:gd name="connsiteX22" fmla="*/ 1311469 w 5982968"/>
              <a:gd name="connsiteY22" fmla="*/ 167753 h 7521140"/>
              <a:gd name="connsiteX23" fmla="*/ 1500531 w 5982968"/>
              <a:gd name="connsiteY23" fmla="*/ 184058 h 7521140"/>
              <a:gd name="connsiteX24" fmla="*/ 1700362 w 5982968"/>
              <a:gd name="connsiteY24" fmla="*/ 198850 h 7521140"/>
              <a:gd name="connsiteX25" fmla="*/ 1908569 w 5982968"/>
              <a:gd name="connsiteY25" fmla="*/ 212969 h 7521140"/>
              <a:gd name="connsiteX26" fmla="*/ 2125751 w 5982968"/>
              <a:gd name="connsiteY26" fmla="*/ 226249 h 7521140"/>
              <a:gd name="connsiteX27" fmla="*/ 2237034 w 5982968"/>
              <a:gd name="connsiteY27" fmla="*/ 230955 h 7521140"/>
              <a:gd name="connsiteX28" fmla="*/ 2350710 w 5982968"/>
              <a:gd name="connsiteY28" fmla="*/ 236166 h 7521140"/>
              <a:gd name="connsiteX29" fmla="*/ 2466181 w 5982968"/>
              <a:gd name="connsiteY29" fmla="*/ 241040 h 7521140"/>
              <a:gd name="connsiteX30" fmla="*/ 2582251 w 5982968"/>
              <a:gd name="connsiteY30" fmla="*/ 244234 h 7521140"/>
              <a:gd name="connsiteX31" fmla="*/ 2700713 w 5982968"/>
              <a:gd name="connsiteY31" fmla="*/ 247092 h 7521140"/>
              <a:gd name="connsiteX32" fmla="*/ 2820373 w 5982968"/>
              <a:gd name="connsiteY32" fmla="*/ 250117 h 7521140"/>
              <a:gd name="connsiteX33" fmla="*/ 2942425 w 5982968"/>
              <a:gd name="connsiteY33" fmla="*/ 252134 h 7521140"/>
              <a:gd name="connsiteX34" fmla="*/ 3065674 w 5982968"/>
              <a:gd name="connsiteY34" fmla="*/ 252134 h 7521140"/>
              <a:gd name="connsiteX35" fmla="*/ 3190119 w 5982968"/>
              <a:gd name="connsiteY35" fmla="*/ 253143 h 7521140"/>
              <a:gd name="connsiteX36" fmla="*/ 3315762 w 5982968"/>
              <a:gd name="connsiteY36" fmla="*/ 252134 h 7521140"/>
              <a:gd name="connsiteX37" fmla="*/ 3443199 w 5982968"/>
              <a:gd name="connsiteY37" fmla="*/ 250117 h 7521140"/>
              <a:gd name="connsiteX38" fmla="*/ 3570636 w 5982968"/>
              <a:gd name="connsiteY38" fmla="*/ 248268 h 7521140"/>
              <a:gd name="connsiteX39" fmla="*/ 3699868 w 5982968"/>
              <a:gd name="connsiteY39" fmla="*/ 244234 h 7521140"/>
              <a:gd name="connsiteX40" fmla="*/ 3830297 w 5982968"/>
              <a:gd name="connsiteY40" fmla="*/ 240032 h 7521140"/>
              <a:gd name="connsiteX41" fmla="*/ 3960726 w 5982968"/>
              <a:gd name="connsiteY41" fmla="*/ 235157 h 7521140"/>
              <a:gd name="connsiteX42" fmla="*/ 4092351 w 5982968"/>
              <a:gd name="connsiteY42" fmla="*/ 228266 h 7521140"/>
              <a:gd name="connsiteX43" fmla="*/ 4225173 w 5982968"/>
              <a:gd name="connsiteY43" fmla="*/ 220029 h 7521140"/>
              <a:gd name="connsiteX44" fmla="*/ 4358593 w 5982968"/>
              <a:gd name="connsiteY44" fmla="*/ 212129 h 7521140"/>
              <a:gd name="connsiteX45" fmla="*/ 4492012 w 5982968"/>
              <a:gd name="connsiteY45" fmla="*/ 202044 h 7521140"/>
              <a:gd name="connsiteX46" fmla="*/ 4627228 w 5982968"/>
              <a:gd name="connsiteY46" fmla="*/ 189941 h 7521140"/>
              <a:gd name="connsiteX47" fmla="*/ 4760647 w 5982968"/>
              <a:gd name="connsiteY47" fmla="*/ 177839 h 7521140"/>
              <a:gd name="connsiteX48" fmla="*/ 4896461 w 5982968"/>
              <a:gd name="connsiteY48" fmla="*/ 163887 h 7521140"/>
              <a:gd name="connsiteX49" fmla="*/ 5032872 w 5982968"/>
              <a:gd name="connsiteY49" fmla="*/ 148591 h 7521140"/>
              <a:gd name="connsiteX50" fmla="*/ 5167489 w 5982968"/>
              <a:gd name="connsiteY50" fmla="*/ 132455 h 7521140"/>
              <a:gd name="connsiteX51" fmla="*/ 5303902 w 5982968"/>
              <a:gd name="connsiteY51" fmla="*/ 113629 h 7521140"/>
              <a:gd name="connsiteX52" fmla="*/ 5439714 w 5982968"/>
              <a:gd name="connsiteY52" fmla="*/ 93458 h 7521140"/>
              <a:gd name="connsiteX53" fmla="*/ 5576126 w 5982968"/>
              <a:gd name="connsiteY53" fmla="*/ 73455 h 7521140"/>
              <a:gd name="connsiteX54" fmla="*/ 5711939 w 5982968"/>
              <a:gd name="connsiteY54" fmla="*/ 50091 h 7521140"/>
              <a:gd name="connsiteX55" fmla="*/ 5847154 w 5982968"/>
              <a:gd name="connsiteY55" fmla="*/ 26222 h 752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982968" h="7521140">
                <a:moveTo>
                  <a:pt x="5982968" y="1177"/>
                </a:moveTo>
                <a:lnTo>
                  <a:pt x="5982968" y="1344715"/>
                </a:lnTo>
                <a:lnTo>
                  <a:pt x="5982967" y="1344715"/>
                </a:lnTo>
                <a:lnTo>
                  <a:pt x="5982967" y="6152387"/>
                </a:lnTo>
                <a:lnTo>
                  <a:pt x="5982968" y="6152387"/>
                </a:lnTo>
                <a:lnTo>
                  <a:pt x="5982968" y="7521140"/>
                </a:lnTo>
                <a:lnTo>
                  <a:pt x="0" y="7521140"/>
                </a:lnTo>
                <a:lnTo>
                  <a:pt x="0" y="6152387"/>
                </a:lnTo>
                <a:lnTo>
                  <a:pt x="2" y="6152387"/>
                </a:lnTo>
                <a:lnTo>
                  <a:pt x="2" y="905354"/>
                </a:lnTo>
                <a:lnTo>
                  <a:pt x="3" y="905354"/>
                </a:lnTo>
                <a:lnTo>
                  <a:pt x="3" y="0"/>
                </a:lnTo>
                <a:lnTo>
                  <a:pt x="35302" y="5883"/>
                </a:lnTo>
                <a:lnTo>
                  <a:pt x="138808" y="23197"/>
                </a:lnTo>
                <a:lnTo>
                  <a:pt x="214194" y="35299"/>
                </a:lnTo>
                <a:lnTo>
                  <a:pt x="303938" y="48074"/>
                </a:lnTo>
                <a:lnTo>
                  <a:pt x="410435" y="63370"/>
                </a:lnTo>
                <a:lnTo>
                  <a:pt x="528299" y="79507"/>
                </a:lnTo>
                <a:lnTo>
                  <a:pt x="661121" y="96484"/>
                </a:lnTo>
                <a:lnTo>
                  <a:pt x="805909" y="114469"/>
                </a:lnTo>
                <a:lnTo>
                  <a:pt x="963260" y="132455"/>
                </a:lnTo>
                <a:lnTo>
                  <a:pt x="1130783" y="150776"/>
                </a:lnTo>
                <a:lnTo>
                  <a:pt x="1311469" y="167753"/>
                </a:lnTo>
                <a:lnTo>
                  <a:pt x="1500531" y="184058"/>
                </a:lnTo>
                <a:lnTo>
                  <a:pt x="1700362" y="198850"/>
                </a:lnTo>
                <a:lnTo>
                  <a:pt x="1908569" y="212969"/>
                </a:lnTo>
                <a:lnTo>
                  <a:pt x="2125751" y="226249"/>
                </a:lnTo>
                <a:lnTo>
                  <a:pt x="2237034" y="230955"/>
                </a:lnTo>
                <a:lnTo>
                  <a:pt x="2350710" y="236166"/>
                </a:lnTo>
                <a:lnTo>
                  <a:pt x="2466181" y="241040"/>
                </a:lnTo>
                <a:lnTo>
                  <a:pt x="2582251" y="244234"/>
                </a:lnTo>
                <a:lnTo>
                  <a:pt x="2700713" y="247092"/>
                </a:lnTo>
                <a:lnTo>
                  <a:pt x="2820373" y="250117"/>
                </a:lnTo>
                <a:lnTo>
                  <a:pt x="2942425" y="252134"/>
                </a:lnTo>
                <a:lnTo>
                  <a:pt x="3065674" y="252134"/>
                </a:lnTo>
                <a:lnTo>
                  <a:pt x="3190119" y="253143"/>
                </a:lnTo>
                <a:lnTo>
                  <a:pt x="3315762" y="252134"/>
                </a:lnTo>
                <a:lnTo>
                  <a:pt x="3443199" y="250117"/>
                </a:lnTo>
                <a:lnTo>
                  <a:pt x="3570636" y="248268"/>
                </a:lnTo>
                <a:lnTo>
                  <a:pt x="3699868" y="244234"/>
                </a:lnTo>
                <a:lnTo>
                  <a:pt x="3830297" y="240032"/>
                </a:lnTo>
                <a:lnTo>
                  <a:pt x="3960726" y="235157"/>
                </a:lnTo>
                <a:lnTo>
                  <a:pt x="4092351" y="228266"/>
                </a:lnTo>
                <a:lnTo>
                  <a:pt x="4225173" y="220029"/>
                </a:lnTo>
                <a:lnTo>
                  <a:pt x="4358593" y="212129"/>
                </a:lnTo>
                <a:lnTo>
                  <a:pt x="4492012" y="202044"/>
                </a:lnTo>
                <a:lnTo>
                  <a:pt x="4627228" y="189941"/>
                </a:lnTo>
                <a:lnTo>
                  <a:pt x="4760647" y="177839"/>
                </a:lnTo>
                <a:lnTo>
                  <a:pt x="4896461" y="163887"/>
                </a:lnTo>
                <a:lnTo>
                  <a:pt x="5032872" y="148591"/>
                </a:lnTo>
                <a:lnTo>
                  <a:pt x="5167489" y="132455"/>
                </a:lnTo>
                <a:lnTo>
                  <a:pt x="5303902" y="113629"/>
                </a:lnTo>
                <a:lnTo>
                  <a:pt x="5439714" y="93458"/>
                </a:lnTo>
                <a:lnTo>
                  <a:pt x="5576126" y="73455"/>
                </a:lnTo>
                <a:lnTo>
                  <a:pt x="5711939" y="50091"/>
                </a:lnTo>
                <a:lnTo>
                  <a:pt x="5847154" y="26222"/>
                </a:lnTo>
                <a:close/>
              </a:path>
            </a:pathLst>
          </a:custGeom>
          <a:ln>
            <a:noFill/>
          </a:ln>
        </p:spPr>
      </p:sp>
      <p:sp>
        <p:nvSpPr>
          <p:cNvPr id="3" name="Content Placeholder 2"/>
          <p:cNvSpPr>
            <a:spLocks noGrp="1"/>
          </p:cNvSpPr>
          <p:nvPr>
            <p:ph idx="1"/>
          </p:nvPr>
        </p:nvSpPr>
        <p:spPr>
          <a:xfrm>
            <a:off x="4808376" y="437513"/>
            <a:ext cx="5984315" cy="5954325"/>
          </a:xfrm>
        </p:spPr>
        <p:txBody>
          <a:bodyPr vert="horz" lIns="91440" tIns="45720" rIns="91440" bIns="45720" rtlCol="0" anchor="ctr">
            <a:normAutofit/>
          </a:bodyPr>
          <a:lstStyle/>
          <a:p>
            <a:r>
              <a:rPr lang="en-US" sz="2000" b="1"/>
              <a:t>Many colleges use essays to learn about you. Another humanizing piece of your application.</a:t>
            </a:r>
          </a:p>
          <a:p>
            <a:r>
              <a:rPr lang="en-US" sz="2000" b="1"/>
              <a:t>It needs to be carefully constructed, interesting, informative and clever so you will stand out. Be original!</a:t>
            </a:r>
          </a:p>
          <a:p>
            <a:r>
              <a:rPr lang="en-US" sz="2000" b="1"/>
              <a:t>If an essay is optional, do it! Pay attention to punctuation, spelling, grammar and word choice.</a:t>
            </a:r>
          </a:p>
          <a:p>
            <a:r>
              <a:rPr lang="en-US" sz="2000" b="1"/>
              <a:t>Proofread, proofread, proofread and also ask someone else to proofread such as an English teacher.</a:t>
            </a:r>
          </a:p>
          <a:p>
            <a:r>
              <a:rPr lang="en-US" sz="2000" b="1"/>
              <a:t>Remember you never get a second chance to make a first impression with your essay. </a:t>
            </a:r>
          </a:p>
        </p:txBody>
      </p:sp>
    </p:spTree>
    <p:extLst>
      <p:ext uri="{BB962C8B-B14F-4D97-AF65-F5344CB8AC3E}">
        <p14:creationId xmlns:p14="http://schemas.microsoft.com/office/powerpoint/2010/main" val="3087091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DECA11-8F23-4BFB-819D-1C5A97840D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24DBF623-F256-43E8-93AC-B5467A91F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Freeform 5">
              <a:extLst>
                <a:ext uri="{FF2B5EF4-FFF2-40B4-BE49-F238E27FC236}">
                  <a16:creationId xmlns:a16="http://schemas.microsoft.com/office/drawing/2014/main" id="{B6AB7373-B022-4BA1-B8E7-D2C342475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994087" y="1130603"/>
            <a:ext cx="2851585" cy="4596794"/>
          </a:xfrm>
        </p:spPr>
        <p:txBody>
          <a:bodyPr anchor="ctr">
            <a:normAutofit/>
          </a:bodyPr>
          <a:lstStyle/>
          <a:p>
            <a:r>
              <a:rPr lang="en-US" sz="3200">
                <a:solidFill>
                  <a:srgbClr val="EBEBEB"/>
                </a:solidFill>
              </a:rPr>
              <a:t>ACT/SAT Scores</a:t>
            </a:r>
          </a:p>
        </p:txBody>
      </p:sp>
      <p:sp>
        <p:nvSpPr>
          <p:cNvPr id="12" name="Freeform: Shape 11">
            <a:extLst>
              <a:ext uri="{FF2B5EF4-FFF2-40B4-BE49-F238E27FC236}">
                <a16:creationId xmlns:a16="http://schemas.microsoft.com/office/drawing/2014/main" id="{E0BFF7C8-A0F2-492C-AD80-E74CED0D1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838669">
            <a:off x="2884218" y="1683278"/>
            <a:ext cx="2934265" cy="437897"/>
          </a:xfrm>
          <a:custGeom>
            <a:avLst/>
            <a:gdLst>
              <a:gd name="connsiteX0" fmla="*/ 2934265 w 2934265"/>
              <a:gd name="connsiteY0" fmla="*/ 0 h 437897"/>
              <a:gd name="connsiteX1" fmla="*/ 2888069 w 2934265"/>
              <a:gd name="connsiteY1" fmla="*/ 437897 h 437897"/>
              <a:gd name="connsiteX2" fmla="*/ 2791337 w 2934265"/>
              <a:gd name="connsiteY2" fmla="*/ 437084 h 437897"/>
              <a:gd name="connsiteX3" fmla="*/ 25070 w 2934265"/>
              <a:gd name="connsiteY3" fmla="*/ 208388 h 437897"/>
              <a:gd name="connsiteX4" fmla="*/ 0 w 2934265"/>
              <a:gd name="connsiteY4" fmla="*/ 141220 h 437897"/>
              <a:gd name="connsiteX5" fmla="*/ 157202 w 2934265"/>
              <a:gd name="connsiteY5" fmla="*/ 150137 h 437897"/>
              <a:gd name="connsiteX6" fmla="*/ 237720 w 2934265"/>
              <a:gd name="connsiteY6" fmla="*/ 153470 h 437897"/>
              <a:gd name="connsiteX7" fmla="*/ 320008 w 2934265"/>
              <a:gd name="connsiteY7" fmla="*/ 156970 h 437897"/>
              <a:gd name="connsiteX8" fmla="*/ 403475 w 2934265"/>
              <a:gd name="connsiteY8" fmla="*/ 160304 h 437897"/>
              <a:gd name="connsiteX9" fmla="*/ 487532 w 2934265"/>
              <a:gd name="connsiteY9" fmla="*/ 162387 h 437897"/>
              <a:gd name="connsiteX10" fmla="*/ 573065 w 2934265"/>
              <a:gd name="connsiteY10" fmla="*/ 164387 h 437897"/>
              <a:gd name="connsiteX11" fmla="*/ 660071 w 2934265"/>
              <a:gd name="connsiteY11" fmla="*/ 166470 h 437897"/>
              <a:gd name="connsiteX12" fmla="*/ 748258 w 2934265"/>
              <a:gd name="connsiteY12" fmla="*/ 167887 h 437897"/>
              <a:gd name="connsiteX13" fmla="*/ 837329 w 2934265"/>
              <a:gd name="connsiteY13" fmla="*/ 167887 h 437897"/>
              <a:gd name="connsiteX14" fmla="*/ 927580 w 2934265"/>
              <a:gd name="connsiteY14" fmla="*/ 168470 h 437897"/>
              <a:gd name="connsiteX15" fmla="*/ 1018716 w 2934265"/>
              <a:gd name="connsiteY15" fmla="*/ 167887 h 437897"/>
              <a:gd name="connsiteX16" fmla="*/ 1110736 w 2934265"/>
              <a:gd name="connsiteY16" fmla="*/ 166470 h 437897"/>
              <a:gd name="connsiteX17" fmla="*/ 1203052 w 2934265"/>
              <a:gd name="connsiteY17" fmla="*/ 165137 h 437897"/>
              <a:gd name="connsiteX18" fmla="*/ 1296547 w 2934265"/>
              <a:gd name="connsiteY18" fmla="*/ 162387 h 437897"/>
              <a:gd name="connsiteX19" fmla="*/ 1391222 w 2934265"/>
              <a:gd name="connsiteY19" fmla="*/ 159720 h 437897"/>
              <a:gd name="connsiteX20" fmla="*/ 1485308 w 2934265"/>
              <a:gd name="connsiteY20" fmla="*/ 156220 h 437897"/>
              <a:gd name="connsiteX21" fmla="*/ 1580573 w 2934265"/>
              <a:gd name="connsiteY21" fmla="*/ 151553 h 437897"/>
              <a:gd name="connsiteX22" fmla="*/ 1677017 w 2934265"/>
              <a:gd name="connsiteY22" fmla="*/ 146053 h 437897"/>
              <a:gd name="connsiteX23" fmla="*/ 1773462 w 2934265"/>
              <a:gd name="connsiteY23" fmla="*/ 140636 h 437897"/>
              <a:gd name="connsiteX24" fmla="*/ 1869907 w 2934265"/>
              <a:gd name="connsiteY24" fmla="*/ 133720 h 437897"/>
              <a:gd name="connsiteX25" fmla="*/ 1968121 w 2934265"/>
              <a:gd name="connsiteY25" fmla="*/ 125553 h 437897"/>
              <a:gd name="connsiteX26" fmla="*/ 2064566 w 2934265"/>
              <a:gd name="connsiteY26" fmla="*/ 117386 h 437897"/>
              <a:gd name="connsiteX27" fmla="*/ 2162780 w 2934265"/>
              <a:gd name="connsiteY27" fmla="*/ 107802 h 437897"/>
              <a:gd name="connsiteX28" fmla="*/ 2261880 w 2934265"/>
              <a:gd name="connsiteY28" fmla="*/ 97552 h 437897"/>
              <a:gd name="connsiteX29" fmla="*/ 2359209 w 2934265"/>
              <a:gd name="connsiteY29" fmla="*/ 86635 h 437897"/>
              <a:gd name="connsiteX30" fmla="*/ 2457718 w 2934265"/>
              <a:gd name="connsiteY30" fmla="*/ 73802 h 437897"/>
              <a:gd name="connsiteX31" fmla="*/ 2556228 w 2934265"/>
              <a:gd name="connsiteY31" fmla="*/ 60135 h 437897"/>
              <a:gd name="connsiteX32" fmla="*/ 2654737 w 2934265"/>
              <a:gd name="connsiteY32" fmla="*/ 46552 h 437897"/>
              <a:gd name="connsiteX33" fmla="*/ 2752951 w 2934265"/>
              <a:gd name="connsiteY33" fmla="*/ 30718 h 437897"/>
              <a:gd name="connsiteX34" fmla="*/ 2851166 w 2934265"/>
              <a:gd name="connsiteY34" fmla="*/ 14384 h 43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4265" h="437897">
                <a:moveTo>
                  <a:pt x="2934265" y="0"/>
                </a:moveTo>
                <a:lnTo>
                  <a:pt x="2888069" y="437897"/>
                </a:lnTo>
                <a:lnTo>
                  <a:pt x="2791337" y="437084"/>
                </a:lnTo>
                <a:cubicBezTo>
                  <a:pt x="2010492" y="424446"/>
                  <a:pt x="481578" y="316124"/>
                  <a:pt x="25070" y="208388"/>
                </a:cubicBezTo>
                <a:cubicBezTo>
                  <a:pt x="16811" y="185970"/>
                  <a:pt x="8258" y="163637"/>
                  <a:pt x="0" y="141220"/>
                </a:cubicBezTo>
                <a:lnTo>
                  <a:pt x="157202" y="150137"/>
                </a:lnTo>
                <a:lnTo>
                  <a:pt x="237720" y="153470"/>
                </a:lnTo>
                <a:lnTo>
                  <a:pt x="320008" y="156970"/>
                </a:lnTo>
                <a:lnTo>
                  <a:pt x="403475" y="160304"/>
                </a:lnTo>
                <a:lnTo>
                  <a:pt x="487532" y="162387"/>
                </a:lnTo>
                <a:lnTo>
                  <a:pt x="573065" y="164387"/>
                </a:lnTo>
                <a:lnTo>
                  <a:pt x="660071" y="166470"/>
                </a:lnTo>
                <a:lnTo>
                  <a:pt x="748258" y="167887"/>
                </a:lnTo>
                <a:lnTo>
                  <a:pt x="837329" y="167887"/>
                </a:lnTo>
                <a:lnTo>
                  <a:pt x="927580" y="168470"/>
                </a:lnTo>
                <a:lnTo>
                  <a:pt x="1018716" y="167887"/>
                </a:lnTo>
                <a:lnTo>
                  <a:pt x="1110736" y="166470"/>
                </a:lnTo>
                <a:lnTo>
                  <a:pt x="1203052" y="165137"/>
                </a:lnTo>
                <a:lnTo>
                  <a:pt x="1296547" y="162387"/>
                </a:lnTo>
                <a:lnTo>
                  <a:pt x="1391222" y="159720"/>
                </a:lnTo>
                <a:lnTo>
                  <a:pt x="1485308" y="156220"/>
                </a:lnTo>
                <a:lnTo>
                  <a:pt x="1580573" y="151553"/>
                </a:lnTo>
                <a:lnTo>
                  <a:pt x="1677017" y="146053"/>
                </a:lnTo>
                <a:lnTo>
                  <a:pt x="1773462" y="140636"/>
                </a:lnTo>
                <a:lnTo>
                  <a:pt x="1869907" y="133720"/>
                </a:lnTo>
                <a:lnTo>
                  <a:pt x="1968121" y="125553"/>
                </a:lnTo>
                <a:lnTo>
                  <a:pt x="2064566" y="117386"/>
                </a:lnTo>
                <a:lnTo>
                  <a:pt x="2162780" y="107802"/>
                </a:lnTo>
                <a:lnTo>
                  <a:pt x="2261880" y="97552"/>
                </a:lnTo>
                <a:lnTo>
                  <a:pt x="2359209" y="86635"/>
                </a:lnTo>
                <a:lnTo>
                  <a:pt x="2457718" y="73802"/>
                </a:lnTo>
                <a:lnTo>
                  <a:pt x="2556228" y="60135"/>
                </a:lnTo>
                <a:lnTo>
                  <a:pt x="2654737" y="46552"/>
                </a:lnTo>
                <a:lnTo>
                  <a:pt x="2752951" y="30718"/>
                </a:lnTo>
                <a:lnTo>
                  <a:pt x="2851166" y="14384"/>
                </a:lnTo>
                <a:close/>
              </a:path>
            </a:pathLst>
          </a:custGeom>
          <a:solidFill>
            <a:schemeClr val="bg1">
              <a:alpha val="20000"/>
            </a:schemeClr>
          </a:solidFill>
          <a:ln>
            <a:noFill/>
          </a:ln>
        </p:spPr>
        <p:txBody>
          <a:bodyPr wrap="square">
            <a:noAutofit/>
          </a:bodyPr>
          <a:lstStyle/>
          <a:p>
            <a:endParaRPr lang="en-US"/>
          </a:p>
        </p:txBody>
      </p:sp>
      <p:sp useBgFill="1">
        <p:nvSpPr>
          <p:cNvPr id="14" name="Freeform: Shape 13">
            <a:extLst>
              <a:ext uri="{FF2B5EF4-FFF2-40B4-BE49-F238E27FC236}">
                <a16:creationId xmlns:a16="http://schemas.microsoft.com/office/drawing/2014/main" id="{F8FA804E-1D25-47B6-B418-617D700B0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973494" y="-361419"/>
            <a:ext cx="5982968" cy="7580834"/>
          </a:xfrm>
          <a:custGeom>
            <a:avLst/>
            <a:gdLst>
              <a:gd name="connsiteX0" fmla="*/ 5982968 w 5982968"/>
              <a:gd name="connsiteY0" fmla="*/ 1177 h 7521140"/>
              <a:gd name="connsiteX1" fmla="*/ 5982968 w 5982968"/>
              <a:gd name="connsiteY1" fmla="*/ 1344715 h 7521140"/>
              <a:gd name="connsiteX2" fmla="*/ 5982967 w 5982968"/>
              <a:gd name="connsiteY2" fmla="*/ 1344715 h 7521140"/>
              <a:gd name="connsiteX3" fmla="*/ 5982967 w 5982968"/>
              <a:gd name="connsiteY3" fmla="*/ 6152387 h 7521140"/>
              <a:gd name="connsiteX4" fmla="*/ 5982968 w 5982968"/>
              <a:gd name="connsiteY4" fmla="*/ 6152387 h 7521140"/>
              <a:gd name="connsiteX5" fmla="*/ 5982968 w 5982968"/>
              <a:gd name="connsiteY5" fmla="*/ 7521140 h 7521140"/>
              <a:gd name="connsiteX6" fmla="*/ 0 w 5982968"/>
              <a:gd name="connsiteY6" fmla="*/ 7521140 h 7521140"/>
              <a:gd name="connsiteX7" fmla="*/ 0 w 5982968"/>
              <a:gd name="connsiteY7" fmla="*/ 6152387 h 7521140"/>
              <a:gd name="connsiteX8" fmla="*/ 2 w 5982968"/>
              <a:gd name="connsiteY8" fmla="*/ 6152387 h 7521140"/>
              <a:gd name="connsiteX9" fmla="*/ 2 w 5982968"/>
              <a:gd name="connsiteY9" fmla="*/ 905354 h 7521140"/>
              <a:gd name="connsiteX10" fmla="*/ 3 w 5982968"/>
              <a:gd name="connsiteY10" fmla="*/ 905354 h 7521140"/>
              <a:gd name="connsiteX11" fmla="*/ 3 w 5982968"/>
              <a:gd name="connsiteY11" fmla="*/ 0 h 7521140"/>
              <a:gd name="connsiteX12" fmla="*/ 35302 w 5982968"/>
              <a:gd name="connsiteY12" fmla="*/ 5883 h 7521140"/>
              <a:gd name="connsiteX13" fmla="*/ 138808 w 5982968"/>
              <a:gd name="connsiteY13" fmla="*/ 23197 h 7521140"/>
              <a:gd name="connsiteX14" fmla="*/ 214194 w 5982968"/>
              <a:gd name="connsiteY14" fmla="*/ 35299 h 7521140"/>
              <a:gd name="connsiteX15" fmla="*/ 303938 w 5982968"/>
              <a:gd name="connsiteY15" fmla="*/ 48074 h 7521140"/>
              <a:gd name="connsiteX16" fmla="*/ 410435 w 5982968"/>
              <a:gd name="connsiteY16" fmla="*/ 63370 h 7521140"/>
              <a:gd name="connsiteX17" fmla="*/ 528299 w 5982968"/>
              <a:gd name="connsiteY17" fmla="*/ 79507 h 7521140"/>
              <a:gd name="connsiteX18" fmla="*/ 661121 w 5982968"/>
              <a:gd name="connsiteY18" fmla="*/ 96484 h 7521140"/>
              <a:gd name="connsiteX19" fmla="*/ 805909 w 5982968"/>
              <a:gd name="connsiteY19" fmla="*/ 114469 h 7521140"/>
              <a:gd name="connsiteX20" fmla="*/ 963260 w 5982968"/>
              <a:gd name="connsiteY20" fmla="*/ 132455 h 7521140"/>
              <a:gd name="connsiteX21" fmla="*/ 1130783 w 5982968"/>
              <a:gd name="connsiteY21" fmla="*/ 150776 h 7521140"/>
              <a:gd name="connsiteX22" fmla="*/ 1311469 w 5982968"/>
              <a:gd name="connsiteY22" fmla="*/ 167753 h 7521140"/>
              <a:gd name="connsiteX23" fmla="*/ 1500531 w 5982968"/>
              <a:gd name="connsiteY23" fmla="*/ 184058 h 7521140"/>
              <a:gd name="connsiteX24" fmla="*/ 1700362 w 5982968"/>
              <a:gd name="connsiteY24" fmla="*/ 198850 h 7521140"/>
              <a:gd name="connsiteX25" fmla="*/ 1908569 w 5982968"/>
              <a:gd name="connsiteY25" fmla="*/ 212969 h 7521140"/>
              <a:gd name="connsiteX26" fmla="*/ 2125751 w 5982968"/>
              <a:gd name="connsiteY26" fmla="*/ 226249 h 7521140"/>
              <a:gd name="connsiteX27" fmla="*/ 2237034 w 5982968"/>
              <a:gd name="connsiteY27" fmla="*/ 230955 h 7521140"/>
              <a:gd name="connsiteX28" fmla="*/ 2350710 w 5982968"/>
              <a:gd name="connsiteY28" fmla="*/ 236166 h 7521140"/>
              <a:gd name="connsiteX29" fmla="*/ 2466181 w 5982968"/>
              <a:gd name="connsiteY29" fmla="*/ 241040 h 7521140"/>
              <a:gd name="connsiteX30" fmla="*/ 2582251 w 5982968"/>
              <a:gd name="connsiteY30" fmla="*/ 244234 h 7521140"/>
              <a:gd name="connsiteX31" fmla="*/ 2700713 w 5982968"/>
              <a:gd name="connsiteY31" fmla="*/ 247092 h 7521140"/>
              <a:gd name="connsiteX32" fmla="*/ 2820373 w 5982968"/>
              <a:gd name="connsiteY32" fmla="*/ 250117 h 7521140"/>
              <a:gd name="connsiteX33" fmla="*/ 2942425 w 5982968"/>
              <a:gd name="connsiteY33" fmla="*/ 252134 h 7521140"/>
              <a:gd name="connsiteX34" fmla="*/ 3065674 w 5982968"/>
              <a:gd name="connsiteY34" fmla="*/ 252134 h 7521140"/>
              <a:gd name="connsiteX35" fmla="*/ 3190119 w 5982968"/>
              <a:gd name="connsiteY35" fmla="*/ 253143 h 7521140"/>
              <a:gd name="connsiteX36" fmla="*/ 3315762 w 5982968"/>
              <a:gd name="connsiteY36" fmla="*/ 252134 h 7521140"/>
              <a:gd name="connsiteX37" fmla="*/ 3443199 w 5982968"/>
              <a:gd name="connsiteY37" fmla="*/ 250117 h 7521140"/>
              <a:gd name="connsiteX38" fmla="*/ 3570636 w 5982968"/>
              <a:gd name="connsiteY38" fmla="*/ 248268 h 7521140"/>
              <a:gd name="connsiteX39" fmla="*/ 3699868 w 5982968"/>
              <a:gd name="connsiteY39" fmla="*/ 244234 h 7521140"/>
              <a:gd name="connsiteX40" fmla="*/ 3830297 w 5982968"/>
              <a:gd name="connsiteY40" fmla="*/ 240032 h 7521140"/>
              <a:gd name="connsiteX41" fmla="*/ 3960726 w 5982968"/>
              <a:gd name="connsiteY41" fmla="*/ 235157 h 7521140"/>
              <a:gd name="connsiteX42" fmla="*/ 4092351 w 5982968"/>
              <a:gd name="connsiteY42" fmla="*/ 228266 h 7521140"/>
              <a:gd name="connsiteX43" fmla="*/ 4225173 w 5982968"/>
              <a:gd name="connsiteY43" fmla="*/ 220029 h 7521140"/>
              <a:gd name="connsiteX44" fmla="*/ 4358593 w 5982968"/>
              <a:gd name="connsiteY44" fmla="*/ 212129 h 7521140"/>
              <a:gd name="connsiteX45" fmla="*/ 4492012 w 5982968"/>
              <a:gd name="connsiteY45" fmla="*/ 202044 h 7521140"/>
              <a:gd name="connsiteX46" fmla="*/ 4627228 w 5982968"/>
              <a:gd name="connsiteY46" fmla="*/ 189941 h 7521140"/>
              <a:gd name="connsiteX47" fmla="*/ 4760647 w 5982968"/>
              <a:gd name="connsiteY47" fmla="*/ 177839 h 7521140"/>
              <a:gd name="connsiteX48" fmla="*/ 4896461 w 5982968"/>
              <a:gd name="connsiteY48" fmla="*/ 163887 h 7521140"/>
              <a:gd name="connsiteX49" fmla="*/ 5032872 w 5982968"/>
              <a:gd name="connsiteY49" fmla="*/ 148591 h 7521140"/>
              <a:gd name="connsiteX50" fmla="*/ 5167489 w 5982968"/>
              <a:gd name="connsiteY50" fmla="*/ 132455 h 7521140"/>
              <a:gd name="connsiteX51" fmla="*/ 5303902 w 5982968"/>
              <a:gd name="connsiteY51" fmla="*/ 113629 h 7521140"/>
              <a:gd name="connsiteX52" fmla="*/ 5439714 w 5982968"/>
              <a:gd name="connsiteY52" fmla="*/ 93458 h 7521140"/>
              <a:gd name="connsiteX53" fmla="*/ 5576126 w 5982968"/>
              <a:gd name="connsiteY53" fmla="*/ 73455 h 7521140"/>
              <a:gd name="connsiteX54" fmla="*/ 5711939 w 5982968"/>
              <a:gd name="connsiteY54" fmla="*/ 50091 h 7521140"/>
              <a:gd name="connsiteX55" fmla="*/ 5847154 w 5982968"/>
              <a:gd name="connsiteY55" fmla="*/ 26222 h 752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982968" h="7521140">
                <a:moveTo>
                  <a:pt x="5982968" y="1177"/>
                </a:moveTo>
                <a:lnTo>
                  <a:pt x="5982968" y="1344715"/>
                </a:lnTo>
                <a:lnTo>
                  <a:pt x="5982967" y="1344715"/>
                </a:lnTo>
                <a:lnTo>
                  <a:pt x="5982967" y="6152387"/>
                </a:lnTo>
                <a:lnTo>
                  <a:pt x="5982968" y="6152387"/>
                </a:lnTo>
                <a:lnTo>
                  <a:pt x="5982968" y="7521140"/>
                </a:lnTo>
                <a:lnTo>
                  <a:pt x="0" y="7521140"/>
                </a:lnTo>
                <a:lnTo>
                  <a:pt x="0" y="6152387"/>
                </a:lnTo>
                <a:lnTo>
                  <a:pt x="2" y="6152387"/>
                </a:lnTo>
                <a:lnTo>
                  <a:pt x="2" y="905354"/>
                </a:lnTo>
                <a:lnTo>
                  <a:pt x="3" y="905354"/>
                </a:lnTo>
                <a:lnTo>
                  <a:pt x="3" y="0"/>
                </a:lnTo>
                <a:lnTo>
                  <a:pt x="35302" y="5883"/>
                </a:lnTo>
                <a:lnTo>
                  <a:pt x="138808" y="23197"/>
                </a:lnTo>
                <a:lnTo>
                  <a:pt x="214194" y="35299"/>
                </a:lnTo>
                <a:lnTo>
                  <a:pt x="303938" y="48074"/>
                </a:lnTo>
                <a:lnTo>
                  <a:pt x="410435" y="63370"/>
                </a:lnTo>
                <a:lnTo>
                  <a:pt x="528299" y="79507"/>
                </a:lnTo>
                <a:lnTo>
                  <a:pt x="661121" y="96484"/>
                </a:lnTo>
                <a:lnTo>
                  <a:pt x="805909" y="114469"/>
                </a:lnTo>
                <a:lnTo>
                  <a:pt x="963260" y="132455"/>
                </a:lnTo>
                <a:lnTo>
                  <a:pt x="1130783" y="150776"/>
                </a:lnTo>
                <a:lnTo>
                  <a:pt x="1311469" y="167753"/>
                </a:lnTo>
                <a:lnTo>
                  <a:pt x="1500531" y="184058"/>
                </a:lnTo>
                <a:lnTo>
                  <a:pt x="1700362" y="198850"/>
                </a:lnTo>
                <a:lnTo>
                  <a:pt x="1908569" y="212969"/>
                </a:lnTo>
                <a:lnTo>
                  <a:pt x="2125751" y="226249"/>
                </a:lnTo>
                <a:lnTo>
                  <a:pt x="2237034" y="230955"/>
                </a:lnTo>
                <a:lnTo>
                  <a:pt x="2350710" y="236166"/>
                </a:lnTo>
                <a:lnTo>
                  <a:pt x="2466181" y="241040"/>
                </a:lnTo>
                <a:lnTo>
                  <a:pt x="2582251" y="244234"/>
                </a:lnTo>
                <a:lnTo>
                  <a:pt x="2700713" y="247092"/>
                </a:lnTo>
                <a:lnTo>
                  <a:pt x="2820373" y="250117"/>
                </a:lnTo>
                <a:lnTo>
                  <a:pt x="2942425" y="252134"/>
                </a:lnTo>
                <a:lnTo>
                  <a:pt x="3065674" y="252134"/>
                </a:lnTo>
                <a:lnTo>
                  <a:pt x="3190119" y="253143"/>
                </a:lnTo>
                <a:lnTo>
                  <a:pt x="3315762" y="252134"/>
                </a:lnTo>
                <a:lnTo>
                  <a:pt x="3443199" y="250117"/>
                </a:lnTo>
                <a:lnTo>
                  <a:pt x="3570636" y="248268"/>
                </a:lnTo>
                <a:lnTo>
                  <a:pt x="3699868" y="244234"/>
                </a:lnTo>
                <a:lnTo>
                  <a:pt x="3830297" y="240032"/>
                </a:lnTo>
                <a:lnTo>
                  <a:pt x="3960726" y="235157"/>
                </a:lnTo>
                <a:lnTo>
                  <a:pt x="4092351" y="228266"/>
                </a:lnTo>
                <a:lnTo>
                  <a:pt x="4225173" y="220029"/>
                </a:lnTo>
                <a:lnTo>
                  <a:pt x="4358593" y="212129"/>
                </a:lnTo>
                <a:lnTo>
                  <a:pt x="4492012" y="202044"/>
                </a:lnTo>
                <a:lnTo>
                  <a:pt x="4627228" y="189941"/>
                </a:lnTo>
                <a:lnTo>
                  <a:pt x="4760647" y="177839"/>
                </a:lnTo>
                <a:lnTo>
                  <a:pt x="4896461" y="163887"/>
                </a:lnTo>
                <a:lnTo>
                  <a:pt x="5032872" y="148591"/>
                </a:lnTo>
                <a:lnTo>
                  <a:pt x="5167489" y="132455"/>
                </a:lnTo>
                <a:lnTo>
                  <a:pt x="5303902" y="113629"/>
                </a:lnTo>
                <a:lnTo>
                  <a:pt x="5439714" y="93458"/>
                </a:lnTo>
                <a:lnTo>
                  <a:pt x="5576126" y="73455"/>
                </a:lnTo>
                <a:lnTo>
                  <a:pt x="5711939" y="50091"/>
                </a:lnTo>
                <a:lnTo>
                  <a:pt x="5847154" y="26222"/>
                </a:lnTo>
                <a:close/>
              </a:path>
            </a:pathLst>
          </a:custGeom>
          <a:ln>
            <a:noFill/>
          </a:ln>
        </p:spPr>
      </p:sp>
      <p:sp>
        <p:nvSpPr>
          <p:cNvPr id="3" name="Content Placeholder 2"/>
          <p:cNvSpPr>
            <a:spLocks noGrp="1"/>
          </p:cNvSpPr>
          <p:nvPr>
            <p:ph idx="1"/>
          </p:nvPr>
        </p:nvSpPr>
        <p:spPr>
          <a:xfrm>
            <a:off x="4808376" y="437513"/>
            <a:ext cx="5984315" cy="5954325"/>
          </a:xfrm>
        </p:spPr>
        <p:txBody>
          <a:bodyPr vert="horz" lIns="91440" tIns="45720" rIns="91440" bIns="45720" rtlCol="0" anchor="ctr">
            <a:normAutofit/>
          </a:bodyPr>
          <a:lstStyle/>
          <a:p>
            <a:r>
              <a:rPr lang="en-US" sz="2000" b="1" dirty="0"/>
              <a:t>Required, weighed equally and super scored by MOST colleges. </a:t>
            </a:r>
          </a:p>
          <a:p>
            <a:r>
              <a:rPr lang="en-US" sz="2000" b="1" dirty="0"/>
              <a:t>The more competitive the college, the more important the score</a:t>
            </a:r>
          </a:p>
          <a:p>
            <a:r>
              <a:rPr lang="en-US" sz="2000" b="1" dirty="0"/>
              <a:t>Compare students nationwide and predict success</a:t>
            </a:r>
          </a:p>
          <a:p>
            <a:r>
              <a:rPr lang="en-US" sz="2000" b="1" dirty="0"/>
              <a:t>Used for scholarships and select programs</a:t>
            </a:r>
          </a:p>
          <a:p>
            <a:r>
              <a:rPr lang="en-US" sz="2000" b="1" dirty="0"/>
              <a:t>Prospective college students should take EACH TEST AT LEAST once during junior year, preferably twice, and possibly one more time early in Senior year. </a:t>
            </a:r>
          </a:p>
          <a:p>
            <a:r>
              <a:rPr lang="en-US" sz="2000" b="1" dirty="0"/>
              <a:t>Khanacademy.org is free SAT practice we use in the District</a:t>
            </a:r>
          </a:p>
          <a:p>
            <a:r>
              <a:rPr lang="en-US" sz="2000" b="1" dirty="0"/>
              <a:t>Oct 11th: SAT for Seniors (in school)</a:t>
            </a:r>
          </a:p>
          <a:p>
            <a:pPr marL="0" indent="0">
              <a:buNone/>
            </a:pPr>
            <a:r>
              <a:rPr lang="en-US" sz="2000" b="1" dirty="0"/>
              <a:t>Prepare for the tests...DO NOT take them cold turkey!</a:t>
            </a:r>
          </a:p>
          <a:p>
            <a:endParaRPr lang="en-US" sz="2000"/>
          </a:p>
        </p:txBody>
      </p:sp>
    </p:spTree>
    <p:extLst>
      <p:ext uri="{BB962C8B-B14F-4D97-AF65-F5344CB8AC3E}">
        <p14:creationId xmlns:p14="http://schemas.microsoft.com/office/powerpoint/2010/main" val="2556813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DECA11-8F23-4BFB-819D-1C5A97840D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24DBF623-F256-43E8-93AC-B5467A91F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Freeform 5">
              <a:extLst>
                <a:ext uri="{FF2B5EF4-FFF2-40B4-BE49-F238E27FC236}">
                  <a16:creationId xmlns:a16="http://schemas.microsoft.com/office/drawing/2014/main" id="{B6AB7373-B022-4BA1-B8E7-D2C342475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994087" y="1130603"/>
            <a:ext cx="2851585" cy="4596794"/>
          </a:xfrm>
        </p:spPr>
        <p:txBody>
          <a:bodyPr anchor="ctr">
            <a:normAutofit/>
          </a:bodyPr>
          <a:lstStyle/>
          <a:p>
            <a:r>
              <a:rPr lang="en-US" sz="3200">
                <a:solidFill>
                  <a:srgbClr val="EBEBEB"/>
                </a:solidFill>
              </a:rPr>
              <a:t>How do I register for tests?</a:t>
            </a:r>
          </a:p>
        </p:txBody>
      </p:sp>
      <p:sp>
        <p:nvSpPr>
          <p:cNvPr id="12" name="Freeform: Shape 11">
            <a:extLst>
              <a:ext uri="{FF2B5EF4-FFF2-40B4-BE49-F238E27FC236}">
                <a16:creationId xmlns:a16="http://schemas.microsoft.com/office/drawing/2014/main" id="{E0BFF7C8-A0F2-492C-AD80-E74CED0D1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838669">
            <a:off x="2884218" y="1683278"/>
            <a:ext cx="2934265" cy="437897"/>
          </a:xfrm>
          <a:custGeom>
            <a:avLst/>
            <a:gdLst>
              <a:gd name="connsiteX0" fmla="*/ 2934265 w 2934265"/>
              <a:gd name="connsiteY0" fmla="*/ 0 h 437897"/>
              <a:gd name="connsiteX1" fmla="*/ 2888069 w 2934265"/>
              <a:gd name="connsiteY1" fmla="*/ 437897 h 437897"/>
              <a:gd name="connsiteX2" fmla="*/ 2791337 w 2934265"/>
              <a:gd name="connsiteY2" fmla="*/ 437084 h 437897"/>
              <a:gd name="connsiteX3" fmla="*/ 25070 w 2934265"/>
              <a:gd name="connsiteY3" fmla="*/ 208388 h 437897"/>
              <a:gd name="connsiteX4" fmla="*/ 0 w 2934265"/>
              <a:gd name="connsiteY4" fmla="*/ 141220 h 437897"/>
              <a:gd name="connsiteX5" fmla="*/ 157202 w 2934265"/>
              <a:gd name="connsiteY5" fmla="*/ 150137 h 437897"/>
              <a:gd name="connsiteX6" fmla="*/ 237720 w 2934265"/>
              <a:gd name="connsiteY6" fmla="*/ 153470 h 437897"/>
              <a:gd name="connsiteX7" fmla="*/ 320008 w 2934265"/>
              <a:gd name="connsiteY7" fmla="*/ 156970 h 437897"/>
              <a:gd name="connsiteX8" fmla="*/ 403475 w 2934265"/>
              <a:gd name="connsiteY8" fmla="*/ 160304 h 437897"/>
              <a:gd name="connsiteX9" fmla="*/ 487532 w 2934265"/>
              <a:gd name="connsiteY9" fmla="*/ 162387 h 437897"/>
              <a:gd name="connsiteX10" fmla="*/ 573065 w 2934265"/>
              <a:gd name="connsiteY10" fmla="*/ 164387 h 437897"/>
              <a:gd name="connsiteX11" fmla="*/ 660071 w 2934265"/>
              <a:gd name="connsiteY11" fmla="*/ 166470 h 437897"/>
              <a:gd name="connsiteX12" fmla="*/ 748258 w 2934265"/>
              <a:gd name="connsiteY12" fmla="*/ 167887 h 437897"/>
              <a:gd name="connsiteX13" fmla="*/ 837329 w 2934265"/>
              <a:gd name="connsiteY13" fmla="*/ 167887 h 437897"/>
              <a:gd name="connsiteX14" fmla="*/ 927580 w 2934265"/>
              <a:gd name="connsiteY14" fmla="*/ 168470 h 437897"/>
              <a:gd name="connsiteX15" fmla="*/ 1018716 w 2934265"/>
              <a:gd name="connsiteY15" fmla="*/ 167887 h 437897"/>
              <a:gd name="connsiteX16" fmla="*/ 1110736 w 2934265"/>
              <a:gd name="connsiteY16" fmla="*/ 166470 h 437897"/>
              <a:gd name="connsiteX17" fmla="*/ 1203052 w 2934265"/>
              <a:gd name="connsiteY17" fmla="*/ 165137 h 437897"/>
              <a:gd name="connsiteX18" fmla="*/ 1296547 w 2934265"/>
              <a:gd name="connsiteY18" fmla="*/ 162387 h 437897"/>
              <a:gd name="connsiteX19" fmla="*/ 1391222 w 2934265"/>
              <a:gd name="connsiteY19" fmla="*/ 159720 h 437897"/>
              <a:gd name="connsiteX20" fmla="*/ 1485308 w 2934265"/>
              <a:gd name="connsiteY20" fmla="*/ 156220 h 437897"/>
              <a:gd name="connsiteX21" fmla="*/ 1580573 w 2934265"/>
              <a:gd name="connsiteY21" fmla="*/ 151553 h 437897"/>
              <a:gd name="connsiteX22" fmla="*/ 1677017 w 2934265"/>
              <a:gd name="connsiteY22" fmla="*/ 146053 h 437897"/>
              <a:gd name="connsiteX23" fmla="*/ 1773462 w 2934265"/>
              <a:gd name="connsiteY23" fmla="*/ 140636 h 437897"/>
              <a:gd name="connsiteX24" fmla="*/ 1869907 w 2934265"/>
              <a:gd name="connsiteY24" fmla="*/ 133720 h 437897"/>
              <a:gd name="connsiteX25" fmla="*/ 1968121 w 2934265"/>
              <a:gd name="connsiteY25" fmla="*/ 125553 h 437897"/>
              <a:gd name="connsiteX26" fmla="*/ 2064566 w 2934265"/>
              <a:gd name="connsiteY26" fmla="*/ 117386 h 437897"/>
              <a:gd name="connsiteX27" fmla="*/ 2162780 w 2934265"/>
              <a:gd name="connsiteY27" fmla="*/ 107802 h 437897"/>
              <a:gd name="connsiteX28" fmla="*/ 2261880 w 2934265"/>
              <a:gd name="connsiteY28" fmla="*/ 97552 h 437897"/>
              <a:gd name="connsiteX29" fmla="*/ 2359209 w 2934265"/>
              <a:gd name="connsiteY29" fmla="*/ 86635 h 437897"/>
              <a:gd name="connsiteX30" fmla="*/ 2457718 w 2934265"/>
              <a:gd name="connsiteY30" fmla="*/ 73802 h 437897"/>
              <a:gd name="connsiteX31" fmla="*/ 2556228 w 2934265"/>
              <a:gd name="connsiteY31" fmla="*/ 60135 h 437897"/>
              <a:gd name="connsiteX32" fmla="*/ 2654737 w 2934265"/>
              <a:gd name="connsiteY32" fmla="*/ 46552 h 437897"/>
              <a:gd name="connsiteX33" fmla="*/ 2752951 w 2934265"/>
              <a:gd name="connsiteY33" fmla="*/ 30718 h 437897"/>
              <a:gd name="connsiteX34" fmla="*/ 2851166 w 2934265"/>
              <a:gd name="connsiteY34" fmla="*/ 14384 h 43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4265" h="437897">
                <a:moveTo>
                  <a:pt x="2934265" y="0"/>
                </a:moveTo>
                <a:lnTo>
                  <a:pt x="2888069" y="437897"/>
                </a:lnTo>
                <a:lnTo>
                  <a:pt x="2791337" y="437084"/>
                </a:lnTo>
                <a:cubicBezTo>
                  <a:pt x="2010492" y="424446"/>
                  <a:pt x="481578" y="316124"/>
                  <a:pt x="25070" y="208388"/>
                </a:cubicBezTo>
                <a:cubicBezTo>
                  <a:pt x="16811" y="185970"/>
                  <a:pt x="8258" y="163637"/>
                  <a:pt x="0" y="141220"/>
                </a:cubicBezTo>
                <a:lnTo>
                  <a:pt x="157202" y="150137"/>
                </a:lnTo>
                <a:lnTo>
                  <a:pt x="237720" y="153470"/>
                </a:lnTo>
                <a:lnTo>
                  <a:pt x="320008" y="156970"/>
                </a:lnTo>
                <a:lnTo>
                  <a:pt x="403475" y="160304"/>
                </a:lnTo>
                <a:lnTo>
                  <a:pt x="487532" y="162387"/>
                </a:lnTo>
                <a:lnTo>
                  <a:pt x="573065" y="164387"/>
                </a:lnTo>
                <a:lnTo>
                  <a:pt x="660071" y="166470"/>
                </a:lnTo>
                <a:lnTo>
                  <a:pt x="748258" y="167887"/>
                </a:lnTo>
                <a:lnTo>
                  <a:pt x="837329" y="167887"/>
                </a:lnTo>
                <a:lnTo>
                  <a:pt x="927580" y="168470"/>
                </a:lnTo>
                <a:lnTo>
                  <a:pt x="1018716" y="167887"/>
                </a:lnTo>
                <a:lnTo>
                  <a:pt x="1110736" y="166470"/>
                </a:lnTo>
                <a:lnTo>
                  <a:pt x="1203052" y="165137"/>
                </a:lnTo>
                <a:lnTo>
                  <a:pt x="1296547" y="162387"/>
                </a:lnTo>
                <a:lnTo>
                  <a:pt x="1391222" y="159720"/>
                </a:lnTo>
                <a:lnTo>
                  <a:pt x="1485308" y="156220"/>
                </a:lnTo>
                <a:lnTo>
                  <a:pt x="1580573" y="151553"/>
                </a:lnTo>
                <a:lnTo>
                  <a:pt x="1677017" y="146053"/>
                </a:lnTo>
                <a:lnTo>
                  <a:pt x="1773462" y="140636"/>
                </a:lnTo>
                <a:lnTo>
                  <a:pt x="1869907" y="133720"/>
                </a:lnTo>
                <a:lnTo>
                  <a:pt x="1968121" y="125553"/>
                </a:lnTo>
                <a:lnTo>
                  <a:pt x="2064566" y="117386"/>
                </a:lnTo>
                <a:lnTo>
                  <a:pt x="2162780" y="107802"/>
                </a:lnTo>
                <a:lnTo>
                  <a:pt x="2261880" y="97552"/>
                </a:lnTo>
                <a:lnTo>
                  <a:pt x="2359209" y="86635"/>
                </a:lnTo>
                <a:lnTo>
                  <a:pt x="2457718" y="73802"/>
                </a:lnTo>
                <a:lnTo>
                  <a:pt x="2556228" y="60135"/>
                </a:lnTo>
                <a:lnTo>
                  <a:pt x="2654737" y="46552"/>
                </a:lnTo>
                <a:lnTo>
                  <a:pt x="2752951" y="30718"/>
                </a:lnTo>
                <a:lnTo>
                  <a:pt x="2851166" y="14384"/>
                </a:lnTo>
                <a:close/>
              </a:path>
            </a:pathLst>
          </a:custGeom>
          <a:solidFill>
            <a:schemeClr val="bg1">
              <a:alpha val="20000"/>
            </a:schemeClr>
          </a:solidFill>
          <a:ln>
            <a:noFill/>
          </a:ln>
        </p:spPr>
        <p:txBody>
          <a:bodyPr wrap="square">
            <a:noAutofit/>
          </a:bodyPr>
          <a:lstStyle/>
          <a:p>
            <a:endParaRPr lang="en-US"/>
          </a:p>
        </p:txBody>
      </p:sp>
      <p:sp useBgFill="1">
        <p:nvSpPr>
          <p:cNvPr id="14" name="Freeform: Shape 13">
            <a:extLst>
              <a:ext uri="{FF2B5EF4-FFF2-40B4-BE49-F238E27FC236}">
                <a16:creationId xmlns:a16="http://schemas.microsoft.com/office/drawing/2014/main" id="{F8FA804E-1D25-47B6-B418-617D700B0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973494" y="-361419"/>
            <a:ext cx="5982968" cy="7580834"/>
          </a:xfrm>
          <a:custGeom>
            <a:avLst/>
            <a:gdLst>
              <a:gd name="connsiteX0" fmla="*/ 5982968 w 5982968"/>
              <a:gd name="connsiteY0" fmla="*/ 1177 h 7521140"/>
              <a:gd name="connsiteX1" fmla="*/ 5982968 w 5982968"/>
              <a:gd name="connsiteY1" fmla="*/ 1344715 h 7521140"/>
              <a:gd name="connsiteX2" fmla="*/ 5982967 w 5982968"/>
              <a:gd name="connsiteY2" fmla="*/ 1344715 h 7521140"/>
              <a:gd name="connsiteX3" fmla="*/ 5982967 w 5982968"/>
              <a:gd name="connsiteY3" fmla="*/ 6152387 h 7521140"/>
              <a:gd name="connsiteX4" fmla="*/ 5982968 w 5982968"/>
              <a:gd name="connsiteY4" fmla="*/ 6152387 h 7521140"/>
              <a:gd name="connsiteX5" fmla="*/ 5982968 w 5982968"/>
              <a:gd name="connsiteY5" fmla="*/ 7521140 h 7521140"/>
              <a:gd name="connsiteX6" fmla="*/ 0 w 5982968"/>
              <a:gd name="connsiteY6" fmla="*/ 7521140 h 7521140"/>
              <a:gd name="connsiteX7" fmla="*/ 0 w 5982968"/>
              <a:gd name="connsiteY7" fmla="*/ 6152387 h 7521140"/>
              <a:gd name="connsiteX8" fmla="*/ 2 w 5982968"/>
              <a:gd name="connsiteY8" fmla="*/ 6152387 h 7521140"/>
              <a:gd name="connsiteX9" fmla="*/ 2 w 5982968"/>
              <a:gd name="connsiteY9" fmla="*/ 905354 h 7521140"/>
              <a:gd name="connsiteX10" fmla="*/ 3 w 5982968"/>
              <a:gd name="connsiteY10" fmla="*/ 905354 h 7521140"/>
              <a:gd name="connsiteX11" fmla="*/ 3 w 5982968"/>
              <a:gd name="connsiteY11" fmla="*/ 0 h 7521140"/>
              <a:gd name="connsiteX12" fmla="*/ 35302 w 5982968"/>
              <a:gd name="connsiteY12" fmla="*/ 5883 h 7521140"/>
              <a:gd name="connsiteX13" fmla="*/ 138808 w 5982968"/>
              <a:gd name="connsiteY13" fmla="*/ 23197 h 7521140"/>
              <a:gd name="connsiteX14" fmla="*/ 214194 w 5982968"/>
              <a:gd name="connsiteY14" fmla="*/ 35299 h 7521140"/>
              <a:gd name="connsiteX15" fmla="*/ 303938 w 5982968"/>
              <a:gd name="connsiteY15" fmla="*/ 48074 h 7521140"/>
              <a:gd name="connsiteX16" fmla="*/ 410435 w 5982968"/>
              <a:gd name="connsiteY16" fmla="*/ 63370 h 7521140"/>
              <a:gd name="connsiteX17" fmla="*/ 528299 w 5982968"/>
              <a:gd name="connsiteY17" fmla="*/ 79507 h 7521140"/>
              <a:gd name="connsiteX18" fmla="*/ 661121 w 5982968"/>
              <a:gd name="connsiteY18" fmla="*/ 96484 h 7521140"/>
              <a:gd name="connsiteX19" fmla="*/ 805909 w 5982968"/>
              <a:gd name="connsiteY19" fmla="*/ 114469 h 7521140"/>
              <a:gd name="connsiteX20" fmla="*/ 963260 w 5982968"/>
              <a:gd name="connsiteY20" fmla="*/ 132455 h 7521140"/>
              <a:gd name="connsiteX21" fmla="*/ 1130783 w 5982968"/>
              <a:gd name="connsiteY21" fmla="*/ 150776 h 7521140"/>
              <a:gd name="connsiteX22" fmla="*/ 1311469 w 5982968"/>
              <a:gd name="connsiteY22" fmla="*/ 167753 h 7521140"/>
              <a:gd name="connsiteX23" fmla="*/ 1500531 w 5982968"/>
              <a:gd name="connsiteY23" fmla="*/ 184058 h 7521140"/>
              <a:gd name="connsiteX24" fmla="*/ 1700362 w 5982968"/>
              <a:gd name="connsiteY24" fmla="*/ 198850 h 7521140"/>
              <a:gd name="connsiteX25" fmla="*/ 1908569 w 5982968"/>
              <a:gd name="connsiteY25" fmla="*/ 212969 h 7521140"/>
              <a:gd name="connsiteX26" fmla="*/ 2125751 w 5982968"/>
              <a:gd name="connsiteY26" fmla="*/ 226249 h 7521140"/>
              <a:gd name="connsiteX27" fmla="*/ 2237034 w 5982968"/>
              <a:gd name="connsiteY27" fmla="*/ 230955 h 7521140"/>
              <a:gd name="connsiteX28" fmla="*/ 2350710 w 5982968"/>
              <a:gd name="connsiteY28" fmla="*/ 236166 h 7521140"/>
              <a:gd name="connsiteX29" fmla="*/ 2466181 w 5982968"/>
              <a:gd name="connsiteY29" fmla="*/ 241040 h 7521140"/>
              <a:gd name="connsiteX30" fmla="*/ 2582251 w 5982968"/>
              <a:gd name="connsiteY30" fmla="*/ 244234 h 7521140"/>
              <a:gd name="connsiteX31" fmla="*/ 2700713 w 5982968"/>
              <a:gd name="connsiteY31" fmla="*/ 247092 h 7521140"/>
              <a:gd name="connsiteX32" fmla="*/ 2820373 w 5982968"/>
              <a:gd name="connsiteY32" fmla="*/ 250117 h 7521140"/>
              <a:gd name="connsiteX33" fmla="*/ 2942425 w 5982968"/>
              <a:gd name="connsiteY33" fmla="*/ 252134 h 7521140"/>
              <a:gd name="connsiteX34" fmla="*/ 3065674 w 5982968"/>
              <a:gd name="connsiteY34" fmla="*/ 252134 h 7521140"/>
              <a:gd name="connsiteX35" fmla="*/ 3190119 w 5982968"/>
              <a:gd name="connsiteY35" fmla="*/ 253143 h 7521140"/>
              <a:gd name="connsiteX36" fmla="*/ 3315762 w 5982968"/>
              <a:gd name="connsiteY36" fmla="*/ 252134 h 7521140"/>
              <a:gd name="connsiteX37" fmla="*/ 3443199 w 5982968"/>
              <a:gd name="connsiteY37" fmla="*/ 250117 h 7521140"/>
              <a:gd name="connsiteX38" fmla="*/ 3570636 w 5982968"/>
              <a:gd name="connsiteY38" fmla="*/ 248268 h 7521140"/>
              <a:gd name="connsiteX39" fmla="*/ 3699868 w 5982968"/>
              <a:gd name="connsiteY39" fmla="*/ 244234 h 7521140"/>
              <a:gd name="connsiteX40" fmla="*/ 3830297 w 5982968"/>
              <a:gd name="connsiteY40" fmla="*/ 240032 h 7521140"/>
              <a:gd name="connsiteX41" fmla="*/ 3960726 w 5982968"/>
              <a:gd name="connsiteY41" fmla="*/ 235157 h 7521140"/>
              <a:gd name="connsiteX42" fmla="*/ 4092351 w 5982968"/>
              <a:gd name="connsiteY42" fmla="*/ 228266 h 7521140"/>
              <a:gd name="connsiteX43" fmla="*/ 4225173 w 5982968"/>
              <a:gd name="connsiteY43" fmla="*/ 220029 h 7521140"/>
              <a:gd name="connsiteX44" fmla="*/ 4358593 w 5982968"/>
              <a:gd name="connsiteY44" fmla="*/ 212129 h 7521140"/>
              <a:gd name="connsiteX45" fmla="*/ 4492012 w 5982968"/>
              <a:gd name="connsiteY45" fmla="*/ 202044 h 7521140"/>
              <a:gd name="connsiteX46" fmla="*/ 4627228 w 5982968"/>
              <a:gd name="connsiteY46" fmla="*/ 189941 h 7521140"/>
              <a:gd name="connsiteX47" fmla="*/ 4760647 w 5982968"/>
              <a:gd name="connsiteY47" fmla="*/ 177839 h 7521140"/>
              <a:gd name="connsiteX48" fmla="*/ 4896461 w 5982968"/>
              <a:gd name="connsiteY48" fmla="*/ 163887 h 7521140"/>
              <a:gd name="connsiteX49" fmla="*/ 5032872 w 5982968"/>
              <a:gd name="connsiteY49" fmla="*/ 148591 h 7521140"/>
              <a:gd name="connsiteX50" fmla="*/ 5167489 w 5982968"/>
              <a:gd name="connsiteY50" fmla="*/ 132455 h 7521140"/>
              <a:gd name="connsiteX51" fmla="*/ 5303902 w 5982968"/>
              <a:gd name="connsiteY51" fmla="*/ 113629 h 7521140"/>
              <a:gd name="connsiteX52" fmla="*/ 5439714 w 5982968"/>
              <a:gd name="connsiteY52" fmla="*/ 93458 h 7521140"/>
              <a:gd name="connsiteX53" fmla="*/ 5576126 w 5982968"/>
              <a:gd name="connsiteY53" fmla="*/ 73455 h 7521140"/>
              <a:gd name="connsiteX54" fmla="*/ 5711939 w 5982968"/>
              <a:gd name="connsiteY54" fmla="*/ 50091 h 7521140"/>
              <a:gd name="connsiteX55" fmla="*/ 5847154 w 5982968"/>
              <a:gd name="connsiteY55" fmla="*/ 26222 h 752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982968" h="7521140">
                <a:moveTo>
                  <a:pt x="5982968" y="1177"/>
                </a:moveTo>
                <a:lnTo>
                  <a:pt x="5982968" y="1344715"/>
                </a:lnTo>
                <a:lnTo>
                  <a:pt x="5982967" y="1344715"/>
                </a:lnTo>
                <a:lnTo>
                  <a:pt x="5982967" y="6152387"/>
                </a:lnTo>
                <a:lnTo>
                  <a:pt x="5982968" y="6152387"/>
                </a:lnTo>
                <a:lnTo>
                  <a:pt x="5982968" y="7521140"/>
                </a:lnTo>
                <a:lnTo>
                  <a:pt x="0" y="7521140"/>
                </a:lnTo>
                <a:lnTo>
                  <a:pt x="0" y="6152387"/>
                </a:lnTo>
                <a:lnTo>
                  <a:pt x="2" y="6152387"/>
                </a:lnTo>
                <a:lnTo>
                  <a:pt x="2" y="905354"/>
                </a:lnTo>
                <a:lnTo>
                  <a:pt x="3" y="905354"/>
                </a:lnTo>
                <a:lnTo>
                  <a:pt x="3" y="0"/>
                </a:lnTo>
                <a:lnTo>
                  <a:pt x="35302" y="5883"/>
                </a:lnTo>
                <a:lnTo>
                  <a:pt x="138808" y="23197"/>
                </a:lnTo>
                <a:lnTo>
                  <a:pt x="214194" y="35299"/>
                </a:lnTo>
                <a:lnTo>
                  <a:pt x="303938" y="48074"/>
                </a:lnTo>
                <a:lnTo>
                  <a:pt x="410435" y="63370"/>
                </a:lnTo>
                <a:lnTo>
                  <a:pt x="528299" y="79507"/>
                </a:lnTo>
                <a:lnTo>
                  <a:pt x="661121" y="96484"/>
                </a:lnTo>
                <a:lnTo>
                  <a:pt x="805909" y="114469"/>
                </a:lnTo>
                <a:lnTo>
                  <a:pt x="963260" y="132455"/>
                </a:lnTo>
                <a:lnTo>
                  <a:pt x="1130783" y="150776"/>
                </a:lnTo>
                <a:lnTo>
                  <a:pt x="1311469" y="167753"/>
                </a:lnTo>
                <a:lnTo>
                  <a:pt x="1500531" y="184058"/>
                </a:lnTo>
                <a:lnTo>
                  <a:pt x="1700362" y="198850"/>
                </a:lnTo>
                <a:lnTo>
                  <a:pt x="1908569" y="212969"/>
                </a:lnTo>
                <a:lnTo>
                  <a:pt x="2125751" y="226249"/>
                </a:lnTo>
                <a:lnTo>
                  <a:pt x="2237034" y="230955"/>
                </a:lnTo>
                <a:lnTo>
                  <a:pt x="2350710" y="236166"/>
                </a:lnTo>
                <a:lnTo>
                  <a:pt x="2466181" y="241040"/>
                </a:lnTo>
                <a:lnTo>
                  <a:pt x="2582251" y="244234"/>
                </a:lnTo>
                <a:lnTo>
                  <a:pt x="2700713" y="247092"/>
                </a:lnTo>
                <a:lnTo>
                  <a:pt x="2820373" y="250117"/>
                </a:lnTo>
                <a:lnTo>
                  <a:pt x="2942425" y="252134"/>
                </a:lnTo>
                <a:lnTo>
                  <a:pt x="3065674" y="252134"/>
                </a:lnTo>
                <a:lnTo>
                  <a:pt x="3190119" y="253143"/>
                </a:lnTo>
                <a:lnTo>
                  <a:pt x="3315762" y="252134"/>
                </a:lnTo>
                <a:lnTo>
                  <a:pt x="3443199" y="250117"/>
                </a:lnTo>
                <a:lnTo>
                  <a:pt x="3570636" y="248268"/>
                </a:lnTo>
                <a:lnTo>
                  <a:pt x="3699868" y="244234"/>
                </a:lnTo>
                <a:lnTo>
                  <a:pt x="3830297" y="240032"/>
                </a:lnTo>
                <a:lnTo>
                  <a:pt x="3960726" y="235157"/>
                </a:lnTo>
                <a:lnTo>
                  <a:pt x="4092351" y="228266"/>
                </a:lnTo>
                <a:lnTo>
                  <a:pt x="4225173" y="220029"/>
                </a:lnTo>
                <a:lnTo>
                  <a:pt x="4358593" y="212129"/>
                </a:lnTo>
                <a:lnTo>
                  <a:pt x="4492012" y="202044"/>
                </a:lnTo>
                <a:lnTo>
                  <a:pt x="4627228" y="189941"/>
                </a:lnTo>
                <a:lnTo>
                  <a:pt x="4760647" y="177839"/>
                </a:lnTo>
                <a:lnTo>
                  <a:pt x="4896461" y="163887"/>
                </a:lnTo>
                <a:lnTo>
                  <a:pt x="5032872" y="148591"/>
                </a:lnTo>
                <a:lnTo>
                  <a:pt x="5167489" y="132455"/>
                </a:lnTo>
                <a:lnTo>
                  <a:pt x="5303902" y="113629"/>
                </a:lnTo>
                <a:lnTo>
                  <a:pt x="5439714" y="93458"/>
                </a:lnTo>
                <a:lnTo>
                  <a:pt x="5576126" y="73455"/>
                </a:lnTo>
                <a:lnTo>
                  <a:pt x="5711939" y="50091"/>
                </a:lnTo>
                <a:lnTo>
                  <a:pt x="5847154" y="26222"/>
                </a:lnTo>
                <a:close/>
              </a:path>
            </a:pathLst>
          </a:custGeom>
          <a:ln>
            <a:noFill/>
          </a:ln>
        </p:spPr>
      </p:sp>
      <p:sp>
        <p:nvSpPr>
          <p:cNvPr id="3" name="Content Placeholder 2"/>
          <p:cNvSpPr>
            <a:spLocks noGrp="1"/>
          </p:cNvSpPr>
          <p:nvPr>
            <p:ph idx="1"/>
          </p:nvPr>
        </p:nvSpPr>
        <p:spPr>
          <a:xfrm>
            <a:off x="4808376" y="437513"/>
            <a:ext cx="5984315" cy="5954325"/>
          </a:xfrm>
        </p:spPr>
        <p:txBody>
          <a:bodyPr vert="horz" lIns="91440" tIns="45720" rIns="91440" bIns="45720" rtlCol="0" anchor="ctr">
            <a:normAutofit/>
          </a:bodyPr>
          <a:lstStyle/>
          <a:p>
            <a:r>
              <a:rPr lang="en-US" sz="2000" b="1" dirty="0"/>
              <a:t>Register online prior to deadline to avoid late fees and alternative test sites</a:t>
            </a:r>
          </a:p>
          <a:p>
            <a:pPr marL="0" indent="0">
              <a:buNone/>
            </a:pPr>
            <a:r>
              <a:rPr lang="en-US" sz="2000" b="1" dirty="0"/>
              <a:t>      ACT: actstudent.org       </a:t>
            </a:r>
          </a:p>
          <a:p>
            <a:pPr marL="0" indent="0">
              <a:buNone/>
            </a:pPr>
            <a:r>
              <a:rPr lang="en-US" sz="2000" b="1" dirty="0"/>
              <a:t>       SAT: collegeboard.org  </a:t>
            </a:r>
            <a:endParaRPr lang="en-US" dirty="0"/>
          </a:p>
          <a:p>
            <a:pPr marL="0" indent="0">
              <a:buNone/>
            </a:pPr>
            <a:r>
              <a:rPr lang="en-US" sz="2000" b="1" dirty="0"/>
              <a:t>       Practice SAT: Khanacademy.org</a:t>
            </a:r>
          </a:p>
          <a:p>
            <a:pPr marL="0" indent="0">
              <a:buNone/>
            </a:pPr>
            <a:r>
              <a:rPr lang="en-US" sz="2000" b="1" dirty="0"/>
              <a:t>				ACT: academy.act.org</a:t>
            </a:r>
          </a:p>
          <a:p>
            <a:pPr marL="0" indent="0">
              <a:buNone/>
            </a:pPr>
            <a:r>
              <a:rPr lang="en-US" sz="2000" b="1" dirty="0"/>
              <a:t>Send scores to colleges and universities. You may send up to 4 free at the time of testing, after that it costs $$. Most schools super score so it is best to send them each time.</a:t>
            </a:r>
          </a:p>
          <a:p>
            <a:pPr marL="0" indent="0">
              <a:buNone/>
            </a:pPr>
            <a:r>
              <a:rPr lang="en-US" sz="2000" b="1" dirty="0"/>
              <a:t>Keep all test information and passwords in a safe place.</a:t>
            </a:r>
          </a:p>
          <a:p>
            <a:endParaRPr lang="en-US" sz="2000" b="1"/>
          </a:p>
          <a:p>
            <a:endParaRPr lang="en-US" sz="2000" b="1"/>
          </a:p>
        </p:txBody>
      </p:sp>
    </p:spTree>
    <p:extLst>
      <p:ext uri="{BB962C8B-B14F-4D97-AF65-F5344CB8AC3E}">
        <p14:creationId xmlns:p14="http://schemas.microsoft.com/office/powerpoint/2010/main" val="1355709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DECA11-8F23-4BFB-819D-1C5A97840D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24DBF623-F256-43E8-93AC-B5467A91F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Freeform 5">
              <a:extLst>
                <a:ext uri="{FF2B5EF4-FFF2-40B4-BE49-F238E27FC236}">
                  <a16:creationId xmlns:a16="http://schemas.microsoft.com/office/drawing/2014/main" id="{B6AB7373-B022-4BA1-B8E7-D2C342475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994087" y="1130603"/>
            <a:ext cx="2851585" cy="4596794"/>
          </a:xfrm>
        </p:spPr>
        <p:txBody>
          <a:bodyPr anchor="ctr">
            <a:normAutofit/>
          </a:bodyPr>
          <a:lstStyle/>
          <a:p>
            <a:r>
              <a:rPr lang="en-US" sz="3200">
                <a:solidFill>
                  <a:srgbClr val="EBEBEB"/>
                </a:solidFill>
              </a:rPr>
              <a:t>What is a fee waiver and how do I qualify?</a:t>
            </a:r>
          </a:p>
        </p:txBody>
      </p:sp>
      <p:sp>
        <p:nvSpPr>
          <p:cNvPr id="12" name="Freeform: Shape 11">
            <a:extLst>
              <a:ext uri="{FF2B5EF4-FFF2-40B4-BE49-F238E27FC236}">
                <a16:creationId xmlns:a16="http://schemas.microsoft.com/office/drawing/2014/main" id="{E0BFF7C8-A0F2-492C-AD80-E74CED0D1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838669">
            <a:off x="2884218" y="1683278"/>
            <a:ext cx="2934265" cy="437897"/>
          </a:xfrm>
          <a:custGeom>
            <a:avLst/>
            <a:gdLst>
              <a:gd name="connsiteX0" fmla="*/ 2934265 w 2934265"/>
              <a:gd name="connsiteY0" fmla="*/ 0 h 437897"/>
              <a:gd name="connsiteX1" fmla="*/ 2888069 w 2934265"/>
              <a:gd name="connsiteY1" fmla="*/ 437897 h 437897"/>
              <a:gd name="connsiteX2" fmla="*/ 2791337 w 2934265"/>
              <a:gd name="connsiteY2" fmla="*/ 437084 h 437897"/>
              <a:gd name="connsiteX3" fmla="*/ 25070 w 2934265"/>
              <a:gd name="connsiteY3" fmla="*/ 208388 h 437897"/>
              <a:gd name="connsiteX4" fmla="*/ 0 w 2934265"/>
              <a:gd name="connsiteY4" fmla="*/ 141220 h 437897"/>
              <a:gd name="connsiteX5" fmla="*/ 157202 w 2934265"/>
              <a:gd name="connsiteY5" fmla="*/ 150137 h 437897"/>
              <a:gd name="connsiteX6" fmla="*/ 237720 w 2934265"/>
              <a:gd name="connsiteY6" fmla="*/ 153470 h 437897"/>
              <a:gd name="connsiteX7" fmla="*/ 320008 w 2934265"/>
              <a:gd name="connsiteY7" fmla="*/ 156970 h 437897"/>
              <a:gd name="connsiteX8" fmla="*/ 403475 w 2934265"/>
              <a:gd name="connsiteY8" fmla="*/ 160304 h 437897"/>
              <a:gd name="connsiteX9" fmla="*/ 487532 w 2934265"/>
              <a:gd name="connsiteY9" fmla="*/ 162387 h 437897"/>
              <a:gd name="connsiteX10" fmla="*/ 573065 w 2934265"/>
              <a:gd name="connsiteY10" fmla="*/ 164387 h 437897"/>
              <a:gd name="connsiteX11" fmla="*/ 660071 w 2934265"/>
              <a:gd name="connsiteY11" fmla="*/ 166470 h 437897"/>
              <a:gd name="connsiteX12" fmla="*/ 748258 w 2934265"/>
              <a:gd name="connsiteY12" fmla="*/ 167887 h 437897"/>
              <a:gd name="connsiteX13" fmla="*/ 837329 w 2934265"/>
              <a:gd name="connsiteY13" fmla="*/ 167887 h 437897"/>
              <a:gd name="connsiteX14" fmla="*/ 927580 w 2934265"/>
              <a:gd name="connsiteY14" fmla="*/ 168470 h 437897"/>
              <a:gd name="connsiteX15" fmla="*/ 1018716 w 2934265"/>
              <a:gd name="connsiteY15" fmla="*/ 167887 h 437897"/>
              <a:gd name="connsiteX16" fmla="*/ 1110736 w 2934265"/>
              <a:gd name="connsiteY16" fmla="*/ 166470 h 437897"/>
              <a:gd name="connsiteX17" fmla="*/ 1203052 w 2934265"/>
              <a:gd name="connsiteY17" fmla="*/ 165137 h 437897"/>
              <a:gd name="connsiteX18" fmla="*/ 1296547 w 2934265"/>
              <a:gd name="connsiteY18" fmla="*/ 162387 h 437897"/>
              <a:gd name="connsiteX19" fmla="*/ 1391222 w 2934265"/>
              <a:gd name="connsiteY19" fmla="*/ 159720 h 437897"/>
              <a:gd name="connsiteX20" fmla="*/ 1485308 w 2934265"/>
              <a:gd name="connsiteY20" fmla="*/ 156220 h 437897"/>
              <a:gd name="connsiteX21" fmla="*/ 1580573 w 2934265"/>
              <a:gd name="connsiteY21" fmla="*/ 151553 h 437897"/>
              <a:gd name="connsiteX22" fmla="*/ 1677017 w 2934265"/>
              <a:gd name="connsiteY22" fmla="*/ 146053 h 437897"/>
              <a:gd name="connsiteX23" fmla="*/ 1773462 w 2934265"/>
              <a:gd name="connsiteY23" fmla="*/ 140636 h 437897"/>
              <a:gd name="connsiteX24" fmla="*/ 1869907 w 2934265"/>
              <a:gd name="connsiteY24" fmla="*/ 133720 h 437897"/>
              <a:gd name="connsiteX25" fmla="*/ 1968121 w 2934265"/>
              <a:gd name="connsiteY25" fmla="*/ 125553 h 437897"/>
              <a:gd name="connsiteX26" fmla="*/ 2064566 w 2934265"/>
              <a:gd name="connsiteY26" fmla="*/ 117386 h 437897"/>
              <a:gd name="connsiteX27" fmla="*/ 2162780 w 2934265"/>
              <a:gd name="connsiteY27" fmla="*/ 107802 h 437897"/>
              <a:gd name="connsiteX28" fmla="*/ 2261880 w 2934265"/>
              <a:gd name="connsiteY28" fmla="*/ 97552 h 437897"/>
              <a:gd name="connsiteX29" fmla="*/ 2359209 w 2934265"/>
              <a:gd name="connsiteY29" fmla="*/ 86635 h 437897"/>
              <a:gd name="connsiteX30" fmla="*/ 2457718 w 2934265"/>
              <a:gd name="connsiteY30" fmla="*/ 73802 h 437897"/>
              <a:gd name="connsiteX31" fmla="*/ 2556228 w 2934265"/>
              <a:gd name="connsiteY31" fmla="*/ 60135 h 437897"/>
              <a:gd name="connsiteX32" fmla="*/ 2654737 w 2934265"/>
              <a:gd name="connsiteY32" fmla="*/ 46552 h 437897"/>
              <a:gd name="connsiteX33" fmla="*/ 2752951 w 2934265"/>
              <a:gd name="connsiteY33" fmla="*/ 30718 h 437897"/>
              <a:gd name="connsiteX34" fmla="*/ 2851166 w 2934265"/>
              <a:gd name="connsiteY34" fmla="*/ 14384 h 43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4265" h="437897">
                <a:moveTo>
                  <a:pt x="2934265" y="0"/>
                </a:moveTo>
                <a:lnTo>
                  <a:pt x="2888069" y="437897"/>
                </a:lnTo>
                <a:lnTo>
                  <a:pt x="2791337" y="437084"/>
                </a:lnTo>
                <a:cubicBezTo>
                  <a:pt x="2010492" y="424446"/>
                  <a:pt x="481578" y="316124"/>
                  <a:pt x="25070" y="208388"/>
                </a:cubicBezTo>
                <a:cubicBezTo>
                  <a:pt x="16811" y="185970"/>
                  <a:pt x="8258" y="163637"/>
                  <a:pt x="0" y="141220"/>
                </a:cubicBezTo>
                <a:lnTo>
                  <a:pt x="157202" y="150137"/>
                </a:lnTo>
                <a:lnTo>
                  <a:pt x="237720" y="153470"/>
                </a:lnTo>
                <a:lnTo>
                  <a:pt x="320008" y="156970"/>
                </a:lnTo>
                <a:lnTo>
                  <a:pt x="403475" y="160304"/>
                </a:lnTo>
                <a:lnTo>
                  <a:pt x="487532" y="162387"/>
                </a:lnTo>
                <a:lnTo>
                  <a:pt x="573065" y="164387"/>
                </a:lnTo>
                <a:lnTo>
                  <a:pt x="660071" y="166470"/>
                </a:lnTo>
                <a:lnTo>
                  <a:pt x="748258" y="167887"/>
                </a:lnTo>
                <a:lnTo>
                  <a:pt x="837329" y="167887"/>
                </a:lnTo>
                <a:lnTo>
                  <a:pt x="927580" y="168470"/>
                </a:lnTo>
                <a:lnTo>
                  <a:pt x="1018716" y="167887"/>
                </a:lnTo>
                <a:lnTo>
                  <a:pt x="1110736" y="166470"/>
                </a:lnTo>
                <a:lnTo>
                  <a:pt x="1203052" y="165137"/>
                </a:lnTo>
                <a:lnTo>
                  <a:pt x="1296547" y="162387"/>
                </a:lnTo>
                <a:lnTo>
                  <a:pt x="1391222" y="159720"/>
                </a:lnTo>
                <a:lnTo>
                  <a:pt x="1485308" y="156220"/>
                </a:lnTo>
                <a:lnTo>
                  <a:pt x="1580573" y="151553"/>
                </a:lnTo>
                <a:lnTo>
                  <a:pt x="1677017" y="146053"/>
                </a:lnTo>
                <a:lnTo>
                  <a:pt x="1773462" y="140636"/>
                </a:lnTo>
                <a:lnTo>
                  <a:pt x="1869907" y="133720"/>
                </a:lnTo>
                <a:lnTo>
                  <a:pt x="1968121" y="125553"/>
                </a:lnTo>
                <a:lnTo>
                  <a:pt x="2064566" y="117386"/>
                </a:lnTo>
                <a:lnTo>
                  <a:pt x="2162780" y="107802"/>
                </a:lnTo>
                <a:lnTo>
                  <a:pt x="2261880" y="97552"/>
                </a:lnTo>
                <a:lnTo>
                  <a:pt x="2359209" y="86635"/>
                </a:lnTo>
                <a:lnTo>
                  <a:pt x="2457718" y="73802"/>
                </a:lnTo>
                <a:lnTo>
                  <a:pt x="2556228" y="60135"/>
                </a:lnTo>
                <a:lnTo>
                  <a:pt x="2654737" y="46552"/>
                </a:lnTo>
                <a:lnTo>
                  <a:pt x="2752951" y="30718"/>
                </a:lnTo>
                <a:lnTo>
                  <a:pt x="2851166" y="14384"/>
                </a:lnTo>
                <a:close/>
              </a:path>
            </a:pathLst>
          </a:custGeom>
          <a:solidFill>
            <a:schemeClr val="bg1">
              <a:alpha val="20000"/>
            </a:schemeClr>
          </a:solidFill>
          <a:ln>
            <a:noFill/>
          </a:ln>
        </p:spPr>
        <p:txBody>
          <a:bodyPr wrap="square">
            <a:noAutofit/>
          </a:bodyPr>
          <a:lstStyle/>
          <a:p>
            <a:endParaRPr lang="en-US"/>
          </a:p>
        </p:txBody>
      </p:sp>
      <p:sp useBgFill="1">
        <p:nvSpPr>
          <p:cNvPr id="14" name="Freeform: Shape 13">
            <a:extLst>
              <a:ext uri="{FF2B5EF4-FFF2-40B4-BE49-F238E27FC236}">
                <a16:creationId xmlns:a16="http://schemas.microsoft.com/office/drawing/2014/main" id="{F8FA804E-1D25-47B6-B418-617D700B0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973494" y="-361419"/>
            <a:ext cx="5982968" cy="7580834"/>
          </a:xfrm>
          <a:custGeom>
            <a:avLst/>
            <a:gdLst>
              <a:gd name="connsiteX0" fmla="*/ 5982968 w 5982968"/>
              <a:gd name="connsiteY0" fmla="*/ 1177 h 7521140"/>
              <a:gd name="connsiteX1" fmla="*/ 5982968 w 5982968"/>
              <a:gd name="connsiteY1" fmla="*/ 1344715 h 7521140"/>
              <a:gd name="connsiteX2" fmla="*/ 5982967 w 5982968"/>
              <a:gd name="connsiteY2" fmla="*/ 1344715 h 7521140"/>
              <a:gd name="connsiteX3" fmla="*/ 5982967 w 5982968"/>
              <a:gd name="connsiteY3" fmla="*/ 6152387 h 7521140"/>
              <a:gd name="connsiteX4" fmla="*/ 5982968 w 5982968"/>
              <a:gd name="connsiteY4" fmla="*/ 6152387 h 7521140"/>
              <a:gd name="connsiteX5" fmla="*/ 5982968 w 5982968"/>
              <a:gd name="connsiteY5" fmla="*/ 7521140 h 7521140"/>
              <a:gd name="connsiteX6" fmla="*/ 0 w 5982968"/>
              <a:gd name="connsiteY6" fmla="*/ 7521140 h 7521140"/>
              <a:gd name="connsiteX7" fmla="*/ 0 w 5982968"/>
              <a:gd name="connsiteY7" fmla="*/ 6152387 h 7521140"/>
              <a:gd name="connsiteX8" fmla="*/ 2 w 5982968"/>
              <a:gd name="connsiteY8" fmla="*/ 6152387 h 7521140"/>
              <a:gd name="connsiteX9" fmla="*/ 2 w 5982968"/>
              <a:gd name="connsiteY9" fmla="*/ 905354 h 7521140"/>
              <a:gd name="connsiteX10" fmla="*/ 3 w 5982968"/>
              <a:gd name="connsiteY10" fmla="*/ 905354 h 7521140"/>
              <a:gd name="connsiteX11" fmla="*/ 3 w 5982968"/>
              <a:gd name="connsiteY11" fmla="*/ 0 h 7521140"/>
              <a:gd name="connsiteX12" fmla="*/ 35302 w 5982968"/>
              <a:gd name="connsiteY12" fmla="*/ 5883 h 7521140"/>
              <a:gd name="connsiteX13" fmla="*/ 138808 w 5982968"/>
              <a:gd name="connsiteY13" fmla="*/ 23197 h 7521140"/>
              <a:gd name="connsiteX14" fmla="*/ 214194 w 5982968"/>
              <a:gd name="connsiteY14" fmla="*/ 35299 h 7521140"/>
              <a:gd name="connsiteX15" fmla="*/ 303938 w 5982968"/>
              <a:gd name="connsiteY15" fmla="*/ 48074 h 7521140"/>
              <a:gd name="connsiteX16" fmla="*/ 410435 w 5982968"/>
              <a:gd name="connsiteY16" fmla="*/ 63370 h 7521140"/>
              <a:gd name="connsiteX17" fmla="*/ 528299 w 5982968"/>
              <a:gd name="connsiteY17" fmla="*/ 79507 h 7521140"/>
              <a:gd name="connsiteX18" fmla="*/ 661121 w 5982968"/>
              <a:gd name="connsiteY18" fmla="*/ 96484 h 7521140"/>
              <a:gd name="connsiteX19" fmla="*/ 805909 w 5982968"/>
              <a:gd name="connsiteY19" fmla="*/ 114469 h 7521140"/>
              <a:gd name="connsiteX20" fmla="*/ 963260 w 5982968"/>
              <a:gd name="connsiteY20" fmla="*/ 132455 h 7521140"/>
              <a:gd name="connsiteX21" fmla="*/ 1130783 w 5982968"/>
              <a:gd name="connsiteY21" fmla="*/ 150776 h 7521140"/>
              <a:gd name="connsiteX22" fmla="*/ 1311469 w 5982968"/>
              <a:gd name="connsiteY22" fmla="*/ 167753 h 7521140"/>
              <a:gd name="connsiteX23" fmla="*/ 1500531 w 5982968"/>
              <a:gd name="connsiteY23" fmla="*/ 184058 h 7521140"/>
              <a:gd name="connsiteX24" fmla="*/ 1700362 w 5982968"/>
              <a:gd name="connsiteY24" fmla="*/ 198850 h 7521140"/>
              <a:gd name="connsiteX25" fmla="*/ 1908569 w 5982968"/>
              <a:gd name="connsiteY25" fmla="*/ 212969 h 7521140"/>
              <a:gd name="connsiteX26" fmla="*/ 2125751 w 5982968"/>
              <a:gd name="connsiteY26" fmla="*/ 226249 h 7521140"/>
              <a:gd name="connsiteX27" fmla="*/ 2237034 w 5982968"/>
              <a:gd name="connsiteY27" fmla="*/ 230955 h 7521140"/>
              <a:gd name="connsiteX28" fmla="*/ 2350710 w 5982968"/>
              <a:gd name="connsiteY28" fmla="*/ 236166 h 7521140"/>
              <a:gd name="connsiteX29" fmla="*/ 2466181 w 5982968"/>
              <a:gd name="connsiteY29" fmla="*/ 241040 h 7521140"/>
              <a:gd name="connsiteX30" fmla="*/ 2582251 w 5982968"/>
              <a:gd name="connsiteY30" fmla="*/ 244234 h 7521140"/>
              <a:gd name="connsiteX31" fmla="*/ 2700713 w 5982968"/>
              <a:gd name="connsiteY31" fmla="*/ 247092 h 7521140"/>
              <a:gd name="connsiteX32" fmla="*/ 2820373 w 5982968"/>
              <a:gd name="connsiteY32" fmla="*/ 250117 h 7521140"/>
              <a:gd name="connsiteX33" fmla="*/ 2942425 w 5982968"/>
              <a:gd name="connsiteY33" fmla="*/ 252134 h 7521140"/>
              <a:gd name="connsiteX34" fmla="*/ 3065674 w 5982968"/>
              <a:gd name="connsiteY34" fmla="*/ 252134 h 7521140"/>
              <a:gd name="connsiteX35" fmla="*/ 3190119 w 5982968"/>
              <a:gd name="connsiteY35" fmla="*/ 253143 h 7521140"/>
              <a:gd name="connsiteX36" fmla="*/ 3315762 w 5982968"/>
              <a:gd name="connsiteY36" fmla="*/ 252134 h 7521140"/>
              <a:gd name="connsiteX37" fmla="*/ 3443199 w 5982968"/>
              <a:gd name="connsiteY37" fmla="*/ 250117 h 7521140"/>
              <a:gd name="connsiteX38" fmla="*/ 3570636 w 5982968"/>
              <a:gd name="connsiteY38" fmla="*/ 248268 h 7521140"/>
              <a:gd name="connsiteX39" fmla="*/ 3699868 w 5982968"/>
              <a:gd name="connsiteY39" fmla="*/ 244234 h 7521140"/>
              <a:gd name="connsiteX40" fmla="*/ 3830297 w 5982968"/>
              <a:gd name="connsiteY40" fmla="*/ 240032 h 7521140"/>
              <a:gd name="connsiteX41" fmla="*/ 3960726 w 5982968"/>
              <a:gd name="connsiteY41" fmla="*/ 235157 h 7521140"/>
              <a:gd name="connsiteX42" fmla="*/ 4092351 w 5982968"/>
              <a:gd name="connsiteY42" fmla="*/ 228266 h 7521140"/>
              <a:gd name="connsiteX43" fmla="*/ 4225173 w 5982968"/>
              <a:gd name="connsiteY43" fmla="*/ 220029 h 7521140"/>
              <a:gd name="connsiteX44" fmla="*/ 4358593 w 5982968"/>
              <a:gd name="connsiteY44" fmla="*/ 212129 h 7521140"/>
              <a:gd name="connsiteX45" fmla="*/ 4492012 w 5982968"/>
              <a:gd name="connsiteY45" fmla="*/ 202044 h 7521140"/>
              <a:gd name="connsiteX46" fmla="*/ 4627228 w 5982968"/>
              <a:gd name="connsiteY46" fmla="*/ 189941 h 7521140"/>
              <a:gd name="connsiteX47" fmla="*/ 4760647 w 5982968"/>
              <a:gd name="connsiteY47" fmla="*/ 177839 h 7521140"/>
              <a:gd name="connsiteX48" fmla="*/ 4896461 w 5982968"/>
              <a:gd name="connsiteY48" fmla="*/ 163887 h 7521140"/>
              <a:gd name="connsiteX49" fmla="*/ 5032872 w 5982968"/>
              <a:gd name="connsiteY49" fmla="*/ 148591 h 7521140"/>
              <a:gd name="connsiteX50" fmla="*/ 5167489 w 5982968"/>
              <a:gd name="connsiteY50" fmla="*/ 132455 h 7521140"/>
              <a:gd name="connsiteX51" fmla="*/ 5303902 w 5982968"/>
              <a:gd name="connsiteY51" fmla="*/ 113629 h 7521140"/>
              <a:gd name="connsiteX52" fmla="*/ 5439714 w 5982968"/>
              <a:gd name="connsiteY52" fmla="*/ 93458 h 7521140"/>
              <a:gd name="connsiteX53" fmla="*/ 5576126 w 5982968"/>
              <a:gd name="connsiteY53" fmla="*/ 73455 h 7521140"/>
              <a:gd name="connsiteX54" fmla="*/ 5711939 w 5982968"/>
              <a:gd name="connsiteY54" fmla="*/ 50091 h 7521140"/>
              <a:gd name="connsiteX55" fmla="*/ 5847154 w 5982968"/>
              <a:gd name="connsiteY55" fmla="*/ 26222 h 752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982968" h="7521140">
                <a:moveTo>
                  <a:pt x="5982968" y="1177"/>
                </a:moveTo>
                <a:lnTo>
                  <a:pt x="5982968" y="1344715"/>
                </a:lnTo>
                <a:lnTo>
                  <a:pt x="5982967" y="1344715"/>
                </a:lnTo>
                <a:lnTo>
                  <a:pt x="5982967" y="6152387"/>
                </a:lnTo>
                <a:lnTo>
                  <a:pt x="5982968" y="6152387"/>
                </a:lnTo>
                <a:lnTo>
                  <a:pt x="5982968" y="7521140"/>
                </a:lnTo>
                <a:lnTo>
                  <a:pt x="0" y="7521140"/>
                </a:lnTo>
                <a:lnTo>
                  <a:pt x="0" y="6152387"/>
                </a:lnTo>
                <a:lnTo>
                  <a:pt x="2" y="6152387"/>
                </a:lnTo>
                <a:lnTo>
                  <a:pt x="2" y="905354"/>
                </a:lnTo>
                <a:lnTo>
                  <a:pt x="3" y="905354"/>
                </a:lnTo>
                <a:lnTo>
                  <a:pt x="3" y="0"/>
                </a:lnTo>
                <a:lnTo>
                  <a:pt x="35302" y="5883"/>
                </a:lnTo>
                <a:lnTo>
                  <a:pt x="138808" y="23197"/>
                </a:lnTo>
                <a:lnTo>
                  <a:pt x="214194" y="35299"/>
                </a:lnTo>
                <a:lnTo>
                  <a:pt x="303938" y="48074"/>
                </a:lnTo>
                <a:lnTo>
                  <a:pt x="410435" y="63370"/>
                </a:lnTo>
                <a:lnTo>
                  <a:pt x="528299" y="79507"/>
                </a:lnTo>
                <a:lnTo>
                  <a:pt x="661121" y="96484"/>
                </a:lnTo>
                <a:lnTo>
                  <a:pt x="805909" y="114469"/>
                </a:lnTo>
                <a:lnTo>
                  <a:pt x="963260" y="132455"/>
                </a:lnTo>
                <a:lnTo>
                  <a:pt x="1130783" y="150776"/>
                </a:lnTo>
                <a:lnTo>
                  <a:pt x="1311469" y="167753"/>
                </a:lnTo>
                <a:lnTo>
                  <a:pt x="1500531" y="184058"/>
                </a:lnTo>
                <a:lnTo>
                  <a:pt x="1700362" y="198850"/>
                </a:lnTo>
                <a:lnTo>
                  <a:pt x="1908569" y="212969"/>
                </a:lnTo>
                <a:lnTo>
                  <a:pt x="2125751" y="226249"/>
                </a:lnTo>
                <a:lnTo>
                  <a:pt x="2237034" y="230955"/>
                </a:lnTo>
                <a:lnTo>
                  <a:pt x="2350710" y="236166"/>
                </a:lnTo>
                <a:lnTo>
                  <a:pt x="2466181" y="241040"/>
                </a:lnTo>
                <a:lnTo>
                  <a:pt x="2582251" y="244234"/>
                </a:lnTo>
                <a:lnTo>
                  <a:pt x="2700713" y="247092"/>
                </a:lnTo>
                <a:lnTo>
                  <a:pt x="2820373" y="250117"/>
                </a:lnTo>
                <a:lnTo>
                  <a:pt x="2942425" y="252134"/>
                </a:lnTo>
                <a:lnTo>
                  <a:pt x="3065674" y="252134"/>
                </a:lnTo>
                <a:lnTo>
                  <a:pt x="3190119" y="253143"/>
                </a:lnTo>
                <a:lnTo>
                  <a:pt x="3315762" y="252134"/>
                </a:lnTo>
                <a:lnTo>
                  <a:pt x="3443199" y="250117"/>
                </a:lnTo>
                <a:lnTo>
                  <a:pt x="3570636" y="248268"/>
                </a:lnTo>
                <a:lnTo>
                  <a:pt x="3699868" y="244234"/>
                </a:lnTo>
                <a:lnTo>
                  <a:pt x="3830297" y="240032"/>
                </a:lnTo>
                <a:lnTo>
                  <a:pt x="3960726" y="235157"/>
                </a:lnTo>
                <a:lnTo>
                  <a:pt x="4092351" y="228266"/>
                </a:lnTo>
                <a:lnTo>
                  <a:pt x="4225173" y="220029"/>
                </a:lnTo>
                <a:lnTo>
                  <a:pt x="4358593" y="212129"/>
                </a:lnTo>
                <a:lnTo>
                  <a:pt x="4492012" y="202044"/>
                </a:lnTo>
                <a:lnTo>
                  <a:pt x="4627228" y="189941"/>
                </a:lnTo>
                <a:lnTo>
                  <a:pt x="4760647" y="177839"/>
                </a:lnTo>
                <a:lnTo>
                  <a:pt x="4896461" y="163887"/>
                </a:lnTo>
                <a:lnTo>
                  <a:pt x="5032872" y="148591"/>
                </a:lnTo>
                <a:lnTo>
                  <a:pt x="5167489" y="132455"/>
                </a:lnTo>
                <a:lnTo>
                  <a:pt x="5303902" y="113629"/>
                </a:lnTo>
                <a:lnTo>
                  <a:pt x="5439714" y="93458"/>
                </a:lnTo>
                <a:lnTo>
                  <a:pt x="5576126" y="73455"/>
                </a:lnTo>
                <a:lnTo>
                  <a:pt x="5711939" y="50091"/>
                </a:lnTo>
                <a:lnTo>
                  <a:pt x="5847154" y="26222"/>
                </a:lnTo>
                <a:close/>
              </a:path>
            </a:pathLst>
          </a:custGeom>
          <a:ln>
            <a:noFill/>
          </a:ln>
        </p:spPr>
      </p:sp>
      <p:sp>
        <p:nvSpPr>
          <p:cNvPr id="3" name="Content Placeholder 2"/>
          <p:cNvSpPr>
            <a:spLocks noGrp="1"/>
          </p:cNvSpPr>
          <p:nvPr>
            <p:ph idx="1"/>
          </p:nvPr>
        </p:nvSpPr>
        <p:spPr>
          <a:xfrm>
            <a:off x="4808376" y="437513"/>
            <a:ext cx="5984315" cy="5954325"/>
          </a:xfrm>
        </p:spPr>
        <p:txBody>
          <a:bodyPr vert="horz" lIns="91440" tIns="45720" rIns="91440" bIns="45720" rtlCol="0" anchor="ctr">
            <a:normAutofit/>
          </a:bodyPr>
          <a:lstStyle/>
          <a:p>
            <a:r>
              <a:rPr lang="en-US" sz="2000" b="1"/>
              <a:t>Juniors and Seniors who qualify for free/reduced lunch may receive 2 test fee waivers for Sat and 4 for ACT.  </a:t>
            </a:r>
          </a:p>
          <a:p>
            <a:r>
              <a:rPr lang="en-US" sz="2000" b="1"/>
              <a:t>Seniors who qualify for the waivers may also get 4 College Application fee waivers in their College Board account.</a:t>
            </a:r>
          </a:p>
          <a:p>
            <a:r>
              <a:rPr lang="en-US" sz="2000" b="1"/>
              <a:t>Waivers are issued by Ms. Gill in the College and Career Center in the Media Center.</a:t>
            </a:r>
          </a:p>
        </p:txBody>
      </p:sp>
    </p:spTree>
    <p:extLst>
      <p:ext uri="{BB962C8B-B14F-4D97-AF65-F5344CB8AC3E}">
        <p14:creationId xmlns:p14="http://schemas.microsoft.com/office/powerpoint/2010/main" val="3685238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DECA11-8F23-4BFB-819D-1C5A97840D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24DBF623-F256-43E8-93AC-B5467A91F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Freeform 5">
              <a:extLst>
                <a:ext uri="{FF2B5EF4-FFF2-40B4-BE49-F238E27FC236}">
                  <a16:creationId xmlns:a16="http://schemas.microsoft.com/office/drawing/2014/main" id="{B6AB7373-B022-4BA1-B8E7-D2C342475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994087" y="1130603"/>
            <a:ext cx="2851585" cy="4596794"/>
          </a:xfrm>
        </p:spPr>
        <p:txBody>
          <a:bodyPr anchor="ctr">
            <a:normAutofit/>
          </a:bodyPr>
          <a:lstStyle/>
          <a:p>
            <a:r>
              <a:rPr lang="en-US" sz="3200">
                <a:solidFill>
                  <a:srgbClr val="EBEBEB"/>
                </a:solidFill>
              </a:rPr>
              <a:t>Factors to consider for choosing the right school</a:t>
            </a:r>
          </a:p>
        </p:txBody>
      </p:sp>
      <p:sp>
        <p:nvSpPr>
          <p:cNvPr id="12" name="Freeform: Shape 11">
            <a:extLst>
              <a:ext uri="{FF2B5EF4-FFF2-40B4-BE49-F238E27FC236}">
                <a16:creationId xmlns:a16="http://schemas.microsoft.com/office/drawing/2014/main" id="{E0BFF7C8-A0F2-492C-AD80-E74CED0D1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838669">
            <a:off x="2884218" y="1683278"/>
            <a:ext cx="2934265" cy="437897"/>
          </a:xfrm>
          <a:custGeom>
            <a:avLst/>
            <a:gdLst>
              <a:gd name="connsiteX0" fmla="*/ 2934265 w 2934265"/>
              <a:gd name="connsiteY0" fmla="*/ 0 h 437897"/>
              <a:gd name="connsiteX1" fmla="*/ 2888069 w 2934265"/>
              <a:gd name="connsiteY1" fmla="*/ 437897 h 437897"/>
              <a:gd name="connsiteX2" fmla="*/ 2791337 w 2934265"/>
              <a:gd name="connsiteY2" fmla="*/ 437084 h 437897"/>
              <a:gd name="connsiteX3" fmla="*/ 25070 w 2934265"/>
              <a:gd name="connsiteY3" fmla="*/ 208388 h 437897"/>
              <a:gd name="connsiteX4" fmla="*/ 0 w 2934265"/>
              <a:gd name="connsiteY4" fmla="*/ 141220 h 437897"/>
              <a:gd name="connsiteX5" fmla="*/ 157202 w 2934265"/>
              <a:gd name="connsiteY5" fmla="*/ 150137 h 437897"/>
              <a:gd name="connsiteX6" fmla="*/ 237720 w 2934265"/>
              <a:gd name="connsiteY6" fmla="*/ 153470 h 437897"/>
              <a:gd name="connsiteX7" fmla="*/ 320008 w 2934265"/>
              <a:gd name="connsiteY7" fmla="*/ 156970 h 437897"/>
              <a:gd name="connsiteX8" fmla="*/ 403475 w 2934265"/>
              <a:gd name="connsiteY8" fmla="*/ 160304 h 437897"/>
              <a:gd name="connsiteX9" fmla="*/ 487532 w 2934265"/>
              <a:gd name="connsiteY9" fmla="*/ 162387 h 437897"/>
              <a:gd name="connsiteX10" fmla="*/ 573065 w 2934265"/>
              <a:gd name="connsiteY10" fmla="*/ 164387 h 437897"/>
              <a:gd name="connsiteX11" fmla="*/ 660071 w 2934265"/>
              <a:gd name="connsiteY11" fmla="*/ 166470 h 437897"/>
              <a:gd name="connsiteX12" fmla="*/ 748258 w 2934265"/>
              <a:gd name="connsiteY12" fmla="*/ 167887 h 437897"/>
              <a:gd name="connsiteX13" fmla="*/ 837329 w 2934265"/>
              <a:gd name="connsiteY13" fmla="*/ 167887 h 437897"/>
              <a:gd name="connsiteX14" fmla="*/ 927580 w 2934265"/>
              <a:gd name="connsiteY14" fmla="*/ 168470 h 437897"/>
              <a:gd name="connsiteX15" fmla="*/ 1018716 w 2934265"/>
              <a:gd name="connsiteY15" fmla="*/ 167887 h 437897"/>
              <a:gd name="connsiteX16" fmla="*/ 1110736 w 2934265"/>
              <a:gd name="connsiteY16" fmla="*/ 166470 h 437897"/>
              <a:gd name="connsiteX17" fmla="*/ 1203052 w 2934265"/>
              <a:gd name="connsiteY17" fmla="*/ 165137 h 437897"/>
              <a:gd name="connsiteX18" fmla="*/ 1296547 w 2934265"/>
              <a:gd name="connsiteY18" fmla="*/ 162387 h 437897"/>
              <a:gd name="connsiteX19" fmla="*/ 1391222 w 2934265"/>
              <a:gd name="connsiteY19" fmla="*/ 159720 h 437897"/>
              <a:gd name="connsiteX20" fmla="*/ 1485308 w 2934265"/>
              <a:gd name="connsiteY20" fmla="*/ 156220 h 437897"/>
              <a:gd name="connsiteX21" fmla="*/ 1580573 w 2934265"/>
              <a:gd name="connsiteY21" fmla="*/ 151553 h 437897"/>
              <a:gd name="connsiteX22" fmla="*/ 1677017 w 2934265"/>
              <a:gd name="connsiteY22" fmla="*/ 146053 h 437897"/>
              <a:gd name="connsiteX23" fmla="*/ 1773462 w 2934265"/>
              <a:gd name="connsiteY23" fmla="*/ 140636 h 437897"/>
              <a:gd name="connsiteX24" fmla="*/ 1869907 w 2934265"/>
              <a:gd name="connsiteY24" fmla="*/ 133720 h 437897"/>
              <a:gd name="connsiteX25" fmla="*/ 1968121 w 2934265"/>
              <a:gd name="connsiteY25" fmla="*/ 125553 h 437897"/>
              <a:gd name="connsiteX26" fmla="*/ 2064566 w 2934265"/>
              <a:gd name="connsiteY26" fmla="*/ 117386 h 437897"/>
              <a:gd name="connsiteX27" fmla="*/ 2162780 w 2934265"/>
              <a:gd name="connsiteY27" fmla="*/ 107802 h 437897"/>
              <a:gd name="connsiteX28" fmla="*/ 2261880 w 2934265"/>
              <a:gd name="connsiteY28" fmla="*/ 97552 h 437897"/>
              <a:gd name="connsiteX29" fmla="*/ 2359209 w 2934265"/>
              <a:gd name="connsiteY29" fmla="*/ 86635 h 437897"/>
              <a:gd name="connsiteX30" fmla="*/ 2457718 w 2934265"/>
              <a:gd name="connsiteY30" fmla="*/ 73802 h 437897"/>
              <a:gd name="connsiteX31" fmla="*/ 2556228 w 2934265"/>
              <a:gd name="connsiteY31" fmla="*/ 60135 h 437897"/>
              <a:gd name="connsiteX32" fmla="*/ 2654737 w 2934265"/>
              <a:gd name="connsiteY32" fmla="*/ 46552 h 437897"/>
              <a:gd name="connsiteX33" fmla="*/ 2752951 w 2934265"/>
              <a:gd name="connsiteY33" fmla="*/ 30718 h 437897"/>
              <a:gd name="connsiteX34" fmla="*/ 2851166 w 2934265"/>
              <a:gd name="connsiteY34" fmla="*/ 14384 h 43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4265" h="437897">
                <a:moveTo>
                  <a:pt x="2934265" y="0"/>
                </a:moveTo>
                <a:lnTo>
                  <a:pt x="2888069" y="437897"/>
                </a:lnTo>
                <a:lnTo>
                  <a:pt x="2791337" y="437084"/>
                </a:lnTo>
                <a:cubicBezTo>
                  <a:pt x="2010492" y="424446"/>
                  <a:pt x="481578" y="316124"/>
                  <a:pt x="25070" y="208388"/>
                </a:cubicBezTo>
                <a:cubicBezTo>
                  <a:pt x="16811" y="185970"/>
                  <a:pt x="8258" y="163637"/>
                  <a:pt x="0" y="141220"/>
                </a:cubicBezTo>
                <a:lnTo>
                  <a:pt x="157202" y="150137"/>
                </a:lnTo>
                <a:lnTo>
                  <a:pt x="237720" y="153470"/>
                </a:lnTo>
                <a:lnTo>
                  <a:pt x="320008" y="156970"/>
                </a:lnTo>
                <a:lnTo>
                  <a:pt x="403475" y="160304"/>
                </a:lnTo>
                <a:lnTo>
                  <a:pt x="487532" y="162387"/>
                </a:lnTo>
                <a:lnTo>
                  <a:pt x="573065" y="164387"/>
                </a:lnTo>
                <a:lnTo>
                  <a:pt x="660071" y="166470"/>
                </a:lnTo>
                <a:lnTo>
                  <a:pt x="748258" y="167887"/>
                </a:lnTo>
                <a:lnTo>
                  <a:pt x="837329" y="167887"/>
                </a:lnTo>
                <a:lnTo>
                  <a:pt x="927580" y="168470"/>
                </a:lnTo>
                <a:lnTo>
                  <a:pt x="1018716" y="167887"/>
                </a:lnTo>
                <a:lnTo>
                  <a:pt x="1110736" y="166470"/>
                </a:lnTo>
                <a:lnTo>
                  <a:pt x="1203052" y="165137"/>
                </a:lnTo>
                <a:lnTo>
                  <a:pt x="1296547" y="162387"/>
                </a:lnTo>
                <a:lnTo>
                  <a:pt x="1391222" y="159720"/>
                </a:lnTo>
                <a:lnTo>
                  <a:pt x="1485308" y="156220"/>
                </a:lnTo>
                <a:lnTo>
                  <a:pt x="1580573" y="151553"/>
                </a:lnTo>
                <a:lnTo>
                  <a:pt x="1677017" y="146053"/>
                </a:lnTo>
                <a:lnTo>
                  <a:pt x="1773462" y="140636"/>
                </a:lnTo>
                <a:lnTo>
                  <a:pt x="1869907" y="133720"/>
                </a:lnTo>
                <a:lnTo>
                  <a:pt x="1968121" y="125553"/>
                </a:lnTo>
                <a:lnTo>
                  <a:pt x="2064566" y="117386"/>
                </a:lnTo>
                <a:lnTo>
                  <a:pt x="2162780" y="107802"/>
                </a:lnTo>
                <a:lnTo>
                  <a:pt x="2261880" y="97552"/>
                </a:lnTo>
                <a:lnTo>
                  <a:pt x="2359209" y="86635"/>
                </a:lnTo>
                <a:lnTo>
                  <a:pt x="2457718" y="73802"/>
                </a:lnTo>
                <a:lnTo>
                  <a:pt x="2556228" y="60135"/>
                </a:lnTo>
                <a:lnTo>
                  <a:pt x="2654737" y="46552"/>
                </a:lnTo>
                <a:lnTo>
                  <a:pt x="2752951" y="30718"/>
                </a:lnTo>
                <a:lnTo>
                  <a:pt x="2851166" y="14384"/>
                </a:lnTo>
                <a:close/>
              </a:path>
            </a:pathLst>
          </a:custGeom>
          <a:solidFill>
            <a:schemeClr val="bg1">
              <a:alpha val="20000"/>
            </a:schemeClr>
          </a:solidFill>
          <a:ln>
            <a:noFill/>
          </a:ln>
        </p:spPr>
        <p:txBody>
          <a:bodyPr wrap="square">
            <a:noAutofit/>
          </a:bodyPr>
          <a:lstStyle/>
          <a:p>
            <a:endParaRPr lang="en-US"/>
          </a:p>
        </p:txBody>
      </p:sp>
      <p:sp useBgFill="1">
        <p:nvSpPr>
          <p:cNvPr id="14" name="Freeform: Shape 13">
            <a:extLst>
              <a:ext uri="{FF2B5EF4-FFF2-40B4-BE49-F238E27FC236}">
                <a16:creationId xmlns:a16="http://schemas.microsoft.com/office/drawing/2014/main" id="{F8FA804E-1D25-47B6-B418-617D700B0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973494" y="-361419"/>
            <a:ext cx="5982968" cy="7580834"/>
          </a:xfrm>
          <a:custGeom>
            <a:avLst/>
            <a:gdLst>
              <a:gd name="connsiteX0" fmla="*/ 5982968 w 5982968"/>
              <a:gd name="connsiteY0" fmla="*/ 1177 h 7521140"/>
              <a:gd name="connsiteX1" fmla="*/ 5982968 w 5982968"/>
              <a:gd name="connsiteY1" fmla="*/ 1344715 h 7521140"/>
              <a:gd name="connsiteX2" fmla="*/ 5982967 w 5982968"/>
              <a:gd name="connsiteY2" fmla="*/ 1344715 h 7521140"/>
              <a:gd name="connsiteX3" fmla="*/ 5982967 w 5982968"/>
              <a:gd name="connsiteY3" fmla="*/ 6152387 h 7521140"/>
              <a:gd name="connsiteX4" fmla="*/ 5982968 w 5982968"/>
              <a:gd name="connsiteY4" fmla="*/ 6152387 h 7521140"/>
              <a:gd name="connsiteX5" fmla="*/ 5982968 w 5982968"/>
              <a:gd name="connsiteY5" fmla="*/ 7521140 h 7521140"/>
              <a:gd name="connsiteX6" fmla="*/ 0 w 5982968"/>
              <a:gd name="connsiteY6" fmla="*/ 7521140 h 7521140"/>
              <a:gd name="connsiteX7" fmla="*/ 0 w 5982968"/>
              <a:gd name="connsiteY7" fmla="*/ 6152387 h 7521140"/>
              <a:gd name="connsiteX8" fmla="*/ 2 w 5982968"/>
              <a:gd name="connsiteY8" fmla="*/ 6152387 h 7521140"/>
              <a:gd name="connsiteX9" fmla="*/ 2 w 5982968"/>
              <a:gd name="connsiteY9" fmla="*/ 905354 h 7521140"/>
              <a:gd name="connsiteX10" fmla="*/ 3 w 5982968"/>
              <a:gd name="connsiteY10" fmla="*/ 905354 h 7521140"/>
              <a:gd name="connsiteX11" fmla="*/ 3 w 5982968"/>
              <a:gd name="connsiteY11" fmla="*/ 0 h 7521140"/>
              <a:gd name="connsiteX12" fmla="*/ 35302 w 5982968"/>
              <a:gd name="connsiteY12" fmla="*/ 5883 h 7521140"/>
              <a:gd name="connsiteX13" fmla="*/ 138808 w 5982968"/>
              <a:gd name="connsiteY13" fmla="*/ 23197 h 7521140"/>
              <a:gd name="connsiteX14" fmla="*/ 214194 w 5982968"/>
              <a:gd name="connsiteY14" fmla="*/ 35299 h 7521140"/>
              <a:gd name="connsiteX15" fmla="*/ 303938 w 5982968"/>
              <a:gd name="connsiteY15" fmla="*/ 48074 h 7521140"/>
              <a:gd name="connsiteX16" fmla="*/ 410435 w 5982968"/>
              <a:gd name="connsiteY16" fmla="*/ 63370 h 7521140"/>
              <a:gd name="connsiteX17" fmla="*/ 528299 w 5982968"/>
              <a:gd name="connsiteY17" fmla="*/ 79507 h 7521140"/>
              <a:gd name="connsiteX18" fmla="*/ 661121 w 5982968"/>
              <a:gd name="connsiteY18" fmla="*/ 96484 h 7521140"/>
              <a:gd name="connsiteX19" fmla="*/ 805909 w 5982968"/>
              <a:gd name="connsiteY19" fmla="*/ 114469 h 7521140"/>
              <a:gd name="connsiteX20" fmla="*/ 963260 w 5982968"/>
              <a:gd name="connsiteY20" fmla="*/ 132455 h 7521140"/>
              <a:gd name="connsiteX21" fmla="*/ 1130783 w 5982968"/>
              <a:gd name="connsiteY21" fmla="*/ 150776 h 7521140"/>
              <a:gd name="connsiteX22" fmla="*/ 1311469 w 5982968"/>
              <a:gd name="connsiteY22" fmla="*/ 167753 h 7521140"/>
              <a:gd name="connsiteX23" fmla="*/ 1500531 w 5982968"/>
              <a:gd name="connsiteY23" fmla="*/ 184058 h 7521140"/>
              <a:gd name="connsiteX24" fmla="*/ 1700362 w 5982968"/>
              <a:gd name="connsiteY24" fmla="*/ 198850 h 7521140"/>
              <a:gd name="connsiteX25" fmla="*/ 1908569 w 5982968"/>
              <a:gd name="connsiteY25" fmla="*/ 212969 h 7521140"/>
              <a:gd name="connsiteX26" fmla="*/ 2125751 w 5982968"/>
              <a:gd name="connsiteY26" fmla="*/ 226249 h 7521140"/>
              <a:gd name="connsiteX27" fmla="*/ 2237034 w 5982968"/>
              <a:gd name="connsiteY27" fmla="*/ 230955 h 7521140"/>
              <a:gd name="connsiteX28" fmla="*/ 2350710 w 5982968"/>
              <a:gd name="connsiteY28" fmla="*/ 236166 h 7521140"/>
              <a:gd name="connsiteX29" fmla="*/ 2466181 w 5982968"/>
              <a:gd name="connsiteY29" fmla="*/ 241040 h 7521140"/>
              <a:gd name="connsiteX30" fmla="*/ 2582251 w 5982968"/>
              <a:gd name="connsiteY30" fmla="*/ 244234 h 7521140"/>
              <a:gd name="connsiteX31" fmla="*/ 2700713 w 5982968"/>
              <a:gd name="connsiteY31" fmla="*/ 247092 h 7521140"/>
              <a:gd name="connsiteX32" fmla="*/ 2820373 w 5982968"/>
              <a:gd name="connsiteY32" fmla="*/ 250117 h 7521140"/>
              <a:gd name="connsiteX33" fmla="*/ 2942425 w 5982968"/>
              <a:gd name="connsiteY33" fmla="*/ 252134 h 7521140"/>
              <a:gd name="connsiteX34" fmla="*/ 3065674 w 5982968"/>
              <a:gd name="connsiteY34" fmla="*/ 252134 h 7521140"/>
              <a:gd name="connsiteX35" fmla="*/ 3190119 w 5982968"/>
              <a:gd name="connsiteY35" fmla="*/ 253143 h 7521140"/>
              <a:gd name="connsiteX36" fmla="*/ 3315762 w 5982968"/>
              <a:gd name="connsiteY36" fmla="*/ 252134 h 7521140"/>
              <a:gd name="connsiteX37" fmla="*/ 3443199 w 5982968"/>
              <a:gd name="connsiteY37" fmla="*/ 250117 h 7521140"/>
              <a:gd name="connsiteX38" fmla="*/ 3570636 w 5982968"/>
              <a:gd name="connsiteY38" fmla="*/ 248268 h 7521140"/>
              <a:gd name="connsiteX39" fmla="*/ 3699868 w 5982968"/>
              <a:gd name="connsiteY39" fmla="*/ 244234 h 7521140"/>
              <a:gd name="connsiteX40" fmla="*/ 3830297 w 5982968"/>
              <a:gd name="connsiteY40" fmla="*/ 240032 h 7521140"/>
              <a:gd name="connsiteX41" fmla="*/ 3960726 w 5982968"/>
              <a:gd name="connsiteY41" fmla="*/ 235157 h 7521140"/>
              <a:gd name="connsiteX42" fmla="*/ 4092351 w 5982968"/>
              <a:gd name="connsiteY42" fmla="*/ 228266 h 7521140"/>
              <a:gd name="connsiteX43" fmla="*/ 4225173 w 5982968"/>
              <a:gd name="connsiteY43" fmla="*/ 220029 h 7521140"/>
              <a:gd name="connsiteX44" fmla="*/ 4358593 w 5982968"/>
              <a:gd name="connsiteY44" fmla="*/ 212129 h 7521140"/>
              <a:gd name="connsiteX45" fmla="*/ 4492012 w 5982968"/>
              <a:gd name="connsiteY45" fmla="*/ 202044 h 7521140"/>
              <a:gd name="connsiteX46" fmla="*/ 4627228 w 5982968"/>
              <a:gd name="connsiteY46" fmla="*/ 189941 h 7521140"/>
              <a:gd name="connsiteX47" fmla="*/ 4760647 w 5982968"/>
              <a:gd name="connsiteY47" fmla="*/ 177839 h 7521140"/>
              <a:gd name="connsiteX48" fmla="*/ 4896461 w 5982968"/>
              <a:gd name="connsiteY48" fmla="*/ 163887 h 7521140"/>
              <a:gd name="connsiteX49" fmla="*/ 5032872 w 5982968"/>
              <a:gd name="connsiteY49" fmla="*/ 148591 h 7521140"/>
              <a:gd name="connsiteX50" fmla="*/ 5167489 w 5982968"/>
              <a:gd name="connsiteY50" fmla="*/ 132455 h 7521140"/>
              <a:gd name="connsiteX51" fmla="*/ 5303902 w 5982968"/>
              <a:gd name="connsiteY51" fmla="*/ 113629 h 7521140"/>
              <a:gd name="connsiteX52" fmla="*/ 5439714 w 5982968"/>
              <a:gd name="connsiteY52" fmla="*/ 93458 h 7521140"/>
              <a:gd name="connsiteX53" fmla="*/ 5576126 w 5982968"/>
              <a:gd name="connsiteY53" fmla="*/ 73455 h 7521140"/>
              <a:gd name="connsiteX54" fmla="*/ 5711939 w 5982968"/>
              <a:gd name="connsiteY54" fmla="*/ 50091 h 7521140"/>
              <a:gd name="connsiteX55" fmla="*/ 5847154 w 5982968"/>
              <a:gd name="connsiteY55" fmla="*/ 26222 h 752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982968" h="7521140">
                <a:moveTo>
                  <a:pt x="5982968" y="1177"/>
                </a:moveTo>
                <a:lnTo>
                  <a:pt x="5982968" y="1344715"/>
                </a:lnTo>
                <a:lnTo>
                  <a:pt x="5982967" y="1344715"/>
                </a:lnTo>
                <a:lnTo>
                  <a:pt x="5982967" y="6152387"/>
                </a:lnTo>
                <a:lnTo>
                  <a:pt x="5982968" y="6152387"/>
                </a:lnTo>
                <a:lnTo>
                  <a:pt x="5982968" y="7521140"/>
                </a:lnTo>
                <a:lnTo>
                  <a:pt x="0" y="7521140"/>
                </a:lnTo>
                <a:lnTo>
                  <a:pt x="0" y="6152387"/>
                </a:lnTo>
                <a:lnTo>
                  <a:pt x="2" y="6152387"/>
                </a:lnTo>
                <a:lnTo>
                  <a:pt x="2" y="905354"/>
                </a:lnTo>
                <a:lnTo>
                  <a:pt x="3" y="905354"/>
                </a:lnTo>
                <a:lnTo>
                  <a:pt x="3" y="0"/>
                </a:lnTo>
                <a:lnTo>
                  <a:pt x="35302" y="5883"/>
                </a:lnTo>
                <a:lnTo>
                  <a:pt x="138808" y="23197"/>
                </a:lnTo>
                <a:lnTo>
                  <a:pt x="214194" y="35299"/>
                </a:lnTo>
                <a:lnTo>
                  <a:pt x="303938" y="48074"/>
                </a:lnTo>
                <a:lnTo>
                  <a:pt x="410435" y="63370"/>
                </a:lnTo>
                <a:lnTo>
                  <a:pt x="528299" y="79507"/>
                </a:lnTo>
                <a:lnTo>
                  <a:pt x="661121" y="96484"/>
                </a:lnTo>
                <a:lnTo>
                  <a:pt x="805909" y="114469"/>
                </a:lnTo>
                <a:lnTo>
                  <a:pt x="963260" y="132455"/>
                </a:lnTo>
                <a:lnTo>
                  <a:pt x="1130783" y="150776"/>
                </a:lnTo>
                <a:lnTo>
                  <a:pt x="1311469" y="167753"/>
                </a:lnTo>
                <a:lnTo>
                  <a:pt x="1500531" y="184058"/>
                </a:lnTo>
                <a:lnTo>
                  <a:pt x="1700362" y="198850"/>
                </a:lnTo>
                <a:lnTo>
                  <a:pt x="1908569" y="212969"/>
                </a:lnTo>
                <a:lnTo>
                  <a:pt x="2125751" y="226249"/>
                </a:lnTo>
                <a:lnTo>
                  <a:pt x="2237034" y="230955"/>
                </a:lnTo>
                <a:lnTo>
                  <a:pt x="2350710" y="236166"/>
                </a:lnTo>
                <a:lnTo>
                  <a:pt x="2466181" y="241040"/>
                </a:lnTo>
                <a:lnTo>
                  <a:pt x="2582251" y="244234"/>
                </a:lnTo>
                <a:lnTo>
                  <a:pt x="2700713" y="247092"/>
                </a:lnTo>
                <a:lnTo>
                  <a:pt x="2820373" y="250117"/>
                </a:lnTo>
                <a:lnTo>
                  <a:pt x="2942425" y="252134"/>
                </a:lnTo>
                <a:lnTo>
                  <a:pt x="3065674" y="252134"/>
                </a:lnTo>
                <a:lnTo>
                  <a:pt x="3190119" y="253143"/>
                </a:lnTo>
                <a:lnTo>
                  <a:pt x="3315762" y="252134"/>
                </a:lnTo>
                <a:lnTo>
                  <a:pt x="3443199" y="250117"/>
                </a:lnTo>
                <a:lnTo>
                  <a:pt x="3570636" y="248268"/>
                </a:lnTo>
                <a:lnTo>
                  <a:pt x="3699868" y="244234"/>
                </a:lnTo>
                <a:lnTo>
                  <a:pt x="3830297" y="240032"/>
                </a:lnTo>
                <a:lnTo>
                  <a:pt x="3960726" y="235157"/>
                </a:lnTo>
                <a:lnTo>
                  <a:pt x="4092351" y="228266"/>
                </a:lnTo>
                <a:lnTo>
                  <a:pt x="4225173" y="220029"/>
                </a:lnTo>
                <a:lnTo>
                  <a:pt x="4358593" y="212129"/>
                </a:lnTo>
                <a:lnTo>
                  <a:pt x="4492012" y="202044"/>
                </a:lnTo>
                <a:lnTo>
                  <a:pt x="4627228" y="189941"/>
                </a:lnTo>
                <a:lnTo>
                  <a:pt x="4760647" y="177839"/>
                </a:lnTo>
                <a:lnTo>
                  <a:pt x="4896461" y="163887"/>
                </a:lnTo>
                <a:lnTo>
                  <a:pt x="5032872" y="148591"/>
                </a:lnTo>
                <a:lnTo>
                  <a:pt x="5167489" y="132455"/>
                </a:lnTo>
                <a:lnTo>
                  <a:pt x="5303902" y="113629"/>
                </a:lnTo>
                <a:lnTo>
                  <a:pt x="5439714" y="93458"/>
                </a:lnTo>
                <a:lnTo>
                  <a:pt x="5576126" y="73455"/>
                </a:lnTo>
                <a:lnTo>
                  <a:pt x="5711939" y="50091"/>
                </a:lnTo>
                <a:lnTo>
                  <a:pt x="5847154" y="26222"/>
                </a:lnTo>
                <a:close/>
              </a:path>
            </a:pathLst>
          </a:custGeom>
          <a:ln>
            <a:noFill/>
          </a:ln>
        </p:spPr>
      </p:sp>
      <p:sp>
        <p:nvSpPr>
          <p:cNvPr id="3" name="Content Placeholder 2"/>
          <p:cNvSpPr>
            <a:spLocks noGrp="1"/>
          </p:cNvSpPr>
          <p:nvPr>
            <p:ph idx="1"/>
          </p:nvPr>
        </p:nvSpPr>
        <p:spPr>
          <a:xfrm>
            <a:off x="4808376" y="437513"/>
            <a:ext cx="5984315" cy="5954325"/>
          </a:xfrm>
        </p:spPr>
        <p:txBody>
          <a:bodyPr vert="horz" lIns="91440" tIns="45720" rIns="91440" bIns="45720" rtlCol="0" anchor="ctr">
            <a:normAutofit/>
          </a:bodyPr>
          <a:lstStyle/>
          <a:p>
            <a:r>
              <a:rPr lang="en-US" sz="2400" b="1"/>
              <a:t>Entrance requirements: Middle 50th percentile</a:t>
            </a:r>
          </a:p>
          <a:p>
            <a:r>
              <a:rPr lang="en-US" sz="2400" b="1"/>
              <a:t>Size of school: Small Mid size ,or large</a:t>
            </a:r>
          </a:p>
          <a:p>
            <a:r>
              <a:rPr lang="en-US" sz="2400" b="1"/>
              <a:t>Major area of study</a:t>
            </a:r>
          </a:p>
          <a:p>
            <a:r>
              <a:rPr lang="en-US" sz="2400" b="1"/>
              <a:t>Location: Climate/Distance/Transportation</a:t>
            </a:r>
          </a:p>
          <a:p>
            <a:r>
              <a:rPr lang="en-US" sz="2400" b="1"/>
              <a:t>Urban vs rural</a:t>
            </a:r>
          </a:p>
          <a:p>
            <a:r>
              <a:rPr lang="en-US" sz="2400" b="1"/>
              <a:t>Accreditation: Regional credits transfer</a:t>
            </a:r>
          </a:p>
          <a:p>
            <a:r>
              <a:rPr lang="en-US" sz="2400" b="1"/>
              <a:t>Athletic programs</a:t>
            </a:r>
          </a:p>
          <a:p>
            <a:r>
              <a:rPr lang="en-US" sz="2400" b="1"/>
              <a:t>Cost: How much can you afford to pay? Have the conversation NOW!</a:t>
            </a:r>
          </a:p>
          <a:p>
            <a:endParaRPr lang="en-US" sz="2000"/>
          </a:p>
        </p:txBody>
      </p:sp>
    </p:spTree>
    <p:extLst>
      <p:ext uri="{BB962C8B-B14F-4D97-AF65-F5344CB8AC3E}">
        <p14:creationId xmlns:p14="http://schemas.microsoft.com/office/powerpoint/2010/main" val="848791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DECA11-8F23-4BFB-819D-1C5A97840D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24DBF623-F256-43E8-93AC-B5467A91F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Freeform 5">
              <a:extLst>
                <a:ext uri="{FF2B5EF4-FFF2-40B4-BE49-F238E27FC236}">
                  <a16:creationId xmlns:a16="http://schemas.microsoft.com/office/drawing/2014/main" id="{B6AB7373-B022-4BA1-B8E7-D2C342475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994087" y="1130603"/>
            <a:ext cx="2851585" cy="4596794"/>
          </a:xfrm>
        </p:spPr>
        <p:txBody>
          <a:bodyPr anchor="ctr">
            <a:normAutofit/>
          </a:bodyPr>
          <a:lstStyle/>
          <a:p>
            <a:r>
              <a:rPr lang="en-US" sz="3200">
                <a:solidFill>
                  <a:srgbClr val="EBEBEB"/>
                </a:solidFill>
              </a:rPr>
              <a:t>Steps to the College application process</a:t>
            </a:r>
          </a:p>
        </p:txBody>
      </p:sp>
      <p:sp>
        <p:nvSpPr>
          <p:cNvPr id="12" name="Freeform: Shape 11">
            <a:extLst>
              <a:ext uri="{FF2B5EF4-FFF2-40B4-BE49-F238E27FC236}">
                <a16:creationId xmlns:a16="http://schemas.microsoft.com/office/drawing/2014/main" id="{E0BFF7C8-A0F2-492C-AD80-E74CED0D1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838669">
            <a:off x="2884218" y="1683278"/>
            <a:ext cx="2934265" cy="437897"/>
          </a:xfrm>
          <a:custGeom>
            <a:avLst/>
            <a:gdLst>
              <a:gd name="connsiteX0" fmla="*/ 2934265 w 2934265"/>
              <a:gd name="connsiteY0" fmla="*/ 0 h 437897"/>
              <a:gd name="connsiteX1" fmla="*/ 2888069 w 2934265"/>
              <a:gd name="connsiteY1" fmla="*/ 437897 h 437897"/>
              <a:gd name="connsiteX2" fmla="*/ 2791337 w 2934265"/>
              <a:gd name="connsiteY2" fmla="*/ 437084 h 437897"/>
              <a:gd name="connsiteX3" fmla="*/ 25070 w 2934265"/>
              <a:gd name="connsiteY3" fmla="*/ 208388 h 437897"/>
              <a:gd name="connsiteX4" fmla="*/ 0 w 2934265"/>
              <a:gd name="connsiteY4" fmla="*/ 141220 h 437897"/>
              <a:gd name="connsiteX5" fmla="*/ 157202 w 2934265"/>
              <a:gd name="connsiteY5" fmla="*/ 150137 h 437897"/>
              <a:gd name="connsiteX6" fmla="*/ 237720 w 2934265"/>
              <a:gd name="connsiteY6" fmla="*/ 153470 h 437897"/>
              <a:gd name="connsiteX7" fmla="*/ 320008 w 2934265"/>
              <a:gd name="connsiteY7" fmla="*/ 156970 h 437897"/>
              <a:gd name="connsiteX8" fmla="*/ 403475 w 2934265"/>
              <a:gd name="connsiteY8" fmla="*/ 160304 h 437897"/>
              <a:gd name="connsiteX9" fmla="*/ 487532 w 2934265"/>
              <a:gd name="connsiteY9" fmla="*/ 162387 h 437897"/>
              <a:gd name="connsiteX10" fmla="*/ 573065 w 2934265"/>
              <a:gd name="connsiteY10" fmla="*/ 164387 h 437897"/>
              <a:gd name="connsiteX11" fmla="*/ 660071 w 2934265"/>
              <a:gd name="connsiteY11" fmla="*/ 166470 h 437897"/>
              <a:gd name="connsiteX12" fmla="*/ 748258 w 2934265"/>
              <a:gd name="connsiteY12" fmla="*/ 167887 h 437897"/>
              <a:gd name="connsiteX13" fmla="*/ 837329 w 2934265"/>
              <a:gd name="connsiteY13" fmla="*/ 167887 h 437897"/>
              <a:gd name="connsiteX14" fmla="*/ 927580 w 2934265"/>
              <a:gd name="connsiteY14" fmla="*/ 168470 h 437897"/>
              <a:gd name="connsiteX15" fmla="*/ 1018716 w 2934265"/>
              <a:gd name="connsiteY15" fmla="*/ 167887 h 437897"/>
              <a:gd name="connsiteX16" fmla="*/ 1110736 w 2934265"/>
              <a:gd name="connsiteY16" fmla="*/ 166470 h 437897"/>
              <a:gd name="connsiteX17" fmla="*/ 1203052 w 2934265"/>
              <a:gd name="connsiteY17" fmla="*/ 165137 h 437897"/>
              <a:gd name="connsiteX18" fmla="*/ 1296547 w 2934265"/>
              <a:gd name="connsiteY18" fmla="*/ 162387 h 437897"/>
              <a:gd name="connsiteX19" fmla="*/ 1391222 w 2934265"/>
              <a:gd name="connsiteY19" fmla="*/ 159720 h 437897"/>
              <a:gd name="connsiteX20" fmla="*/ 1485308 w 2934265"/>
              <a:gd name="connsiteY20" fmla="*/ 156220 h 437897"/>
              <a:gd name="connsiteX21" fmla="*/ 1580573 w 2934265"/>
              <a:gd name="connsiteY21" fmla="*/ 151553 h 437897"/>
              <a:gd name="connsiteX22" fmla="*/ 1677017 w 2934265"/>
              <a:gd name="connsiteY22" fmla="*/ 146053 h 437897"/>
              <a:gd name="connsiteX23" fmla="*/ 1773462 w 2934265"/>
              <a:gd name="connsiteY23" fmla="*/ 140636 h 437897"/>
              <a:gd name="connsiteX24" fmla="*/ 1869907 w 2934265"/>
              <a:gd name="connsiteY24" fmla="*/ 133720 h 437897"/>
              <a:gd name="connsiteX25" fmla="*/ 1968121 w 2934265"/>
              <a:gd name="connsiteY25" fmla="*/ 125553 h 437897"/>
              <a:gd name="connsiteX26" fmla="*/ 2064566 w 2934265"/>
              <a:gd name="connsiteY26" fmla="*/ 117386 h 437897"/>
              <a:gd name="connsiteX27" fmla="*/ 2162780 w 2934265"/>
              <a:gd name="connsiteY27" fmla="*/ 107802 h 437897"/>
              <a:gd name="connsiteX28" fmla="*/ 2261880 w 2934265"/>
              <a:gd name="connsiteY28" fmla="*/ 97552 h 437897"/>
              <a:gd name="connsiteX29" fmla="*/ 2359209 w 2934265"/>
              <a:gd name="connsiteY29" fmla="*/ 86635 h 437897"/>
              <a:gd name="connsiteX30" fmla="*/ 2457718 w 2934265"/>
              <a:gd name="connsiteY30" fmla="*/ 73802 h 437897"/>
              <a:gd name="connsiteX31" fmla="*/ 2556228 w 2934265"/>
              <a:gd name="connsiteY31" fmla="*/ 60135 h 437897"/>
              <a:gd name="connsiteX32" fmla="*/ 2654737 w 2934265"/>
              <a:gd name="connsiteY32" fmla="*/ 46552 h 437897"/>
              <a:gd name="connsiteX33" fmla="*/ 2752951 w 2934265"/>
              <a:gd name="connsiteY33" fmla="*/ 30718 h 437897"/>
              <a:gd name="connsiteX34" fmla="*/ 2851166 w 2934265"/>
              <a:gd name="connsiteY34" fmla="*/ 14384 h 43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4265" h="437897">
                <a:moveTo>
                  <a:pt x="2934265" y="0"/>
                </a:moveTo>
                <a:lnTo>
                  <a:pt x="2888069" y="437897"/>
                </a:lnTo>
                <a:lnTo>
                  <a:pt x="2791337" y="437084"/>
                </a:lnTo>
                <a:cubicBezTo>
                  <a:pt x="2010492" y="424446"/>
                  <a:pt x="481578" y="316124"/>
                  <a:pt x="25070" y="208388"/>
                </a:cubicBezTo>
                <a:cubicBezTo>
                  <a:pt x="16811" y="185970"/>
                  <a:pt x="8258" y="163637"/>
                  <a:pt x="0" y="141220"/>
                </a:cubicBezTo>
                <a:lnTo>
                  <a:pt x="157202" y="150137"/>
                </a:lnTo>
                <a:lnTo>
                  <a:pt x="237720" y="153470"/>
                </a:lnTo>
                <a:lnTo>
                  <a:pt x="320008" y="156970"/>
                </a:lnTo>
                <a:lnTo>
                  <a:pt x="403475" y="160304"/>
                </a:lnTo>
                <a:lnTo>
                  <a:pt x="487532" y="162387"/>
                </a:lnTo>
                <a:lnTo>
                  <a:pt x="573065" y="164387"/>
                </a:lnTo>
                <a:lnTo>
                  <a:pt x="660071" y="166470"/>
                </a:lnTo>
                <a:lnTo>
                  <a:pt x="748258" y="167887"/>
                </a:lnTo>
                <a:lnTo>
                  <a:pt x="837329" y="167887"/>
                </a:lnTo>
                <a:lnTo>
                  <a:pt x="927580" y="168470"/>
                </a:lnTo>
                <a:lnTo>
                  <a:pt x="1018716" y="167887"/>
                </a:lnTo>
                <a:lnTo>
                  <a:pt x="1110736" y="166470"/>
                </a:lnTo>
                <a:lnTo>
                  <a:pt x="1203052" y="165137"/>
                </a:lnTo>
                <a:lnTo>
                  <a:pt x="1296547" y="162387"/>
                </a:lnTo>
                <a:lnTo>
                  <a:pt x="1391222" y="159720"/>
                </a:lnTo>
                <a:lnTo>
                  <a:pt x="1485308" y="156220"/>
                </a:lnTo>
                <a:lnTo>
                  <a:pt x="1580573" y="151553"/>
                </a:lnTo>
                <a:lnTo>
                  <a:pt x="1677017" y="146053"/>
                </a:lnTo>
                <a:lnTo>
                  <a:pt x="1773462" y="140636"/>
                </a:lnTo>
                <a:lnTo>
                  <a:pt x="1869907" y="133720"/>
                </a:lnTo>
                <a:lnTo>
                  <a:pt x="1968121" y="125553"/>
                </a:lnTo>
                <a:lnTo>
                  <a:pt x="2064566" y="117386"/>
                </a:lnTo>
                <a:lnTo>
                  <a:pt x="2162780" y="107802"/>
                </a:lnTo>
                <a:lnTo>
                  <a:pt x="2261880" y="97552"/>
                </a:lnTo>
                <a:lnTo>
                  <a:pt x="2359209" y="86635"/>
                </a:lnTo>
                <a:lnTo>
                  <a:pt x="2457718" y="73802"/>
                </a:lnTo>
                <a:lnTo>
                  <a:pt x="2556228" y="60135"/>
                </a:lnTo>
                <a:lnTo>
                  <a:pt x="2654737" y="46552"/>
                </a:lnTo>
                <a:lnTo>
                  <a:pt x="2752951" y="30718"/>
                </a:lnTo>
                <a:lnTo>
                  <a:pt x="2851166" y="14384"/>
                </a:lnTo>
                <a:close/>
              </a:path>
            </a:pathLst>
          </a:custGeom>
          <a:solidFill>
            <a:schemeClr val="bg1">
              <a:alpha val="20000"/>
            </a:schemeClr>
          </a:solidFill>
          <a:ln>
            <a:noFill/>
          </a:ln>
        </p:spPr>
        <p:txBody>
          <a:bodyPr wrap="square">
            <a:noAutofit/>
          </a:bodyPr>
          <a:lstStyle/>
          <a:p>
            <a:endParaRPr lang="en-US"/>
          </a:p>
        </p:txBody>
      </p:sp>
      <p:sp useBgFill="1">
        <p:nvSpPr>
          <p:cNvPr id="14" name="Freeform: Shape 13">
            <a:extLst>
              <a:ext uri="{FF2B5EF4-FFF2-40B4-BE49-F238E27FC236}">
                <a16:creationId xmlns:a16="http://schemas.microsoft.com/office/drawing/2014/main" id="{F8FA804E-1D25-47B6-B418-617D700B0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973494" y="-361419"/>
            <a:ext cx="5982968" cy="7580834"/>
          </a:xfrm>
          <a:custGeom>
            <a:avLst/>
            <a:gdLst>
              <a:gd name="connsiteX0" fmla="*/ 5982968 w 5982968"/>
              <a:gd name="connsiteY0" fmla="*/ 1177 h 7521140"/>
              <a:gd name="connsiteX1" fmla="*/ 5982968 w 5982968"/>
              <a:gd name="connsiteY1" fmla="*/ 1344715 h 7521140"/>
              <a:gd name="connsiteX2" fmla="*/ 5982967 w 5982968"/>
              <a:gd name="connsiteY2" fmla="*/ 1344715 h 7521140"/>
              <a:gd name="connsiteX3" fmla="*/ 5982967 w 5982968"/>
              <a:gd name="connsiteY3" fmla="*/ 6152387 h 7521140"/>
              <a:gd name="connsiteX4" fmla="*/ 5982968 w 5982968"/>
              <a:gd name="connsiteY4" fmla="*/ 6152387 h 7521140"/>
              <a:gd name="connsiteX5" fmla="*/ 5982968 w 5982968"/>
              <a:gd name="connsiteY5" fmla="*/ 7521140 h 7521140"/>
              <a:gd name="connsiteX6" fmla="*/ 0 w 5982968"/>
              <a:gd name="connsiteY6" fmla="*/ 7521140 h 7521140"/>
              <a:gd name="connsiteX7" fmla="*/ 0 w 5982968"/>
              <a:gd name="connsiteY7" fmla="*/ 6152387 h 7521140"/>
              <a:gd name="connsiteX8" fmla="*/ 2 w 5982968"/>
              <a:gd name="connsiteY8" fmla="*/ 6152387 h 7521140"/>
              <a:gd name="connsiteX9" fmla="*/ 2 w 5982968"/>
              <a:gd name="connsiteY9" fmla="*/ 905354 h 7521140"/>
              <a:gd name="connsiteX10" fmla="*/ 3 w 5982968"/>
              <a:gd name="connsiteY10" fmla="*/ 905354 h 7521140"/>
              <a:gd name="connsiteX11" fmla="*/ 3 w 5982968"/>
              <a:gd name="connsiteY11" fmla="*/ 0 h 7521140"/>
              <a:gd name="connsiteX12" fmla="*/ 35302 w 5982968"/>
              <a:gd name="connsiteY12" fmla="*/ 5883 h 7521140"/>
              <a:gd name="connsiteX13" fmla="*/ 138808 w 5982968"/>
              <a:gd name="connsiteY13" fmla="*/ 23197 h 7521140"/>
              <a:gd name="connsiteX14" fmla="*/ 214194 w 5982968"/>
              <a:gd name="connsiteY14" fmla="*/ 35299 h 7521140"/>
              <a:gd name="connsiteX15" fmla="*/ 303938 w 5982968"/>
              <a:gd name="connsiteY15" fmla="*/ 48074 h 7521140"/>
              <a:gd name="connsiteX16" fmla="*/ 410435 w 5982968"/>
              <a:gd name="connsiteY16" fmla="*/ 63370 h 7521140"/>
              <a:gd name="connsiteX17" fmla="*/ 528299 w 5982968"/>
              <a:gd name="connsiteY17" fmla="*/ 79507 h 7521140"/>
              <a:gd name="connsiteX18" fmla="*/ 661121 w 5982968"/>
              <a:gd name="connsiteY18" fmla="*/ 96484 h 7521140"/>
              <a:gd name="connsiteX19" fmla="*/ 805909 w 5982968"/>
              <a:gd name="connsiteY19" fmla="*/ 114469 h 7521140"/>
              <a:gd name="connsiteX20" fmla="*/ 963260 w 5982968"/>
              <a:gd name="connsiteY20" fmla="*/ 132455 h 7521140"/>
              <a:gd name="connsiteX21" fmla="*/ 1130783 w 5982968"/>
              <a:gd name="connsiteY21" fmla="*/ 150776 h 7521140"/>
              <a:gd name="connsiteX22" fmla="*/ 1311469 w 5982968"/>
              <a:gd name="connsiteY22" fmla="*/ 167753 h 7521140"/>
              <a:gd name="connsiteX23" fmla="*/ 1500531 w 5982968"/>
              <a:gd name="connsiteY23" fmla="*/ 184058 h 7521140"/>
              <a:gd name="connsiteX24" fmla="*/ 1700362 w 5982968"/>
              <a:gd name="connsiteY24" fmla="*/ 198850 h 7521140"/>
              <a:gd name="connsiteX25" fmla="*/ 1908569 w 5982968"/>
              <a:gd name="connsiteY25" fmla="*/ 212969 h 7521140"/>
              <a:gd name="connsiteX26" fmla="*/ 2125751 w 5982968"/>
              <a:gd name="connsiteY26" fmla="*/ 226249 h 7521140"/>
              <a:gd name="connsiteX27" fmla="*/ 2237034 w 5982968"/>
              <a:gd name="connsiteY27" fmla="*/ 230955 h 7521140"/>
              <a:gd name="connsiteX28" fmla="*/ 2350710 w 5982968"/>
              <a:gd name="connsiteY28" fmla="*/ 236166 h 7521140"/>
              <a:gd name="connsiteX29" fmla="*/ 2466181 w 5982968"/>
              <a:gd name="connsiteY29" fmla="*/ 241040 h 7521140"/>
              <a:gd name="connsiteX30" fmla="*/ 2582251 w 5982968"/>
              <a:gd name="connsiteY30" fmla="*/ 244234 h 7521140"/>
              <a:gd name="connsiteX31" fmla="*/ 2700713 w 5982968"/>
              <a:gd name="connsiteY31" fmla="*/ 247092 h 7521140"/>
              <a:gd name="connsiteX32" fmla="*/ 2820373 w 5982968"/>
              <a:gd name="connsiteY32" fmla="*/ 250117 h 7521140"/>
              <a:gd name="connsiteX33" fmla="*/ 2942425 w 5982968"/>
              <a:gd name="connsiteY33" fmla="*/ 252134 h 7521140"/>
              <a:gd name="connsiteX34" fmla="*/ 3065674 w 5982968"/>
              <a:gd name="connsiteY34" fmla="*/ 252134 h 7521140"/>
              <a:gd name="connsiteX35" fmla="*/ 3190119 w 5982968"/>
              <a:gd name="connsiteY35" fmla="*/ 253143 h 7521140"/>
              <a:gd name="connsiteX36" fmla="*/ 3315762 w 5982968"/>
              <a:gd name="connsiteY36" fmla="*/ 252134 h 7521140"/>
              <a:gd name="connsiteX37" fmla="*/ 3443199 w 5982968"/>
              <a:gd name="connsiteY37" fmla="*/ 250117 h 7521140"/>
              <a:gd name="connsiteX38" fmla="*/ 3570636 w 5982968"/>
              <a:gd name="connsiteY38" fmla="*/ 248268 h 7521140"/>
              <a:gd name="connsiteX39" fmla="*/ 3699868 w 5982968"/>
              <a:gd name="connsiteY39" fmla="*/ 244234 h 7521140"/>
              <a:gd name="connsiteX40" fmla="*/ 3830297 w 5982968"/>
              <a:gd name="connsiteY40" fmla="*/ 240032 h 7521140"/>
              <a:gd name="connsiteX41" fmla="*/ 3960726 w 5982968"/>
              <a:gd name="connsiteY41" fmla="*/ 235157 h 7521140"/>
              <a:gd name="connsiteX42" fmla="*/ 4092351 w 5982968"/>
              <a:gd name="connsiteY42" fmla="*/ 228266 h 7521140"/>
              <a:gd name="connsiteX43" fmla="*/ 4225173 w 5982968"/>
              <a:gd name="connsiteY43" fmla="*/ 220029 h 7521140"/>
              <a:gd name="connsiteX44" fmla="*/ 4358593 w 5982968"/>
              <a:gd name="connsiteY44" fmla="*/ 212129 h 7521140"/>
              <a:gd name="connsiteX45" fmla="*/ 4492012 w 5982968"/>
              <a:gd name="connsiteY45" fmla="*/ 202044 h 7521140"/>
              <a:gd name="connsiteX46" fmla="*/ 4627228 w 5982968"/>
              <a:gd name="connsiteY46" fmla="*/ 189941 h 7521140"/>
              <a:gd name="connsiteX47" fmla="*/ 4760647 w 5982968"/>
              <a:gd name="connsiteY47" fmla="*/ 177839 h 7521140"/>
              <a:gd name="connsiteX48" fmla="*/ 4896461 w 5982968"/>
              <a:gd name="connsiteY48" fmla="*/ 163887 h 7521140"/>
              <a:gd name="connsiteX49" fmla="*/ 5032872 w 5982968"/>
              <a:gd name="connsiteY49" fmla="*/ 148591 h 7521140"/>
              <a:gd name="connsiteX50" fmla="*/ 5167489 w 5982968"/>
              <a:gd name="connsiteY50" fmla="*/ 132455 h 7521140"/>
              <a:gd name="connsiteX51" fmla="*/ 5303902 w 5982968"/>
              <a:gd name="connsiteY51" fmla="*/ 113629 h 7521140"/>
              <a:gd name="connsiteX52" fmla="*/ 5439714 w 5982968"/>
              <a:gd name="connsiteY52" fmla="*/ 93458 h 7521140"/>
              <a:gd name="connsiteX53" fmla="*/ 5576126 w 5982968"/>
              <a:gd name="connsiteY53" fmla="*/ 73455 h 7521140"/>
              <a:gd name="connsiteX54" fmla="*/ 5711939 w 5982968"/>
              <a:gd name="connsiteY54" fmla="*/ 50091 h 7521140"/>
              <a:gd name="connsiteX55" fmla="*/ 5847154 w 5982968"/>
              <a:gd name="connsiteY55" fmla="*/ 26222 h 752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982968" h="7521140">
                <a:moveTo>
                  <a:pt x="5982968" y="1177"/>
                </a:moveTo>
                <a:lnTo>
                  <a:pt x="5982968" y="1344715"/>
                </a:lnTo>
                <a:lnTo>
                  <a:pt x="5982967" y="1344715"/>
                </a:lnTo>
                <a:lnTo>
                  <a:pt x="5982967" y="6152387"/>
                </a:lnTo>
                <a:lnTo>
                  <a:pt x="5982968" y="6152387"/>
                </a:lnTo>
                <a:lnTo>
                  <a:pt x="5982968" y="7521140"/>
                </a:lnTo>
                <a:lnTo>
                  <a:pt x="0" y="7521140"/>
                </a:lnTo>
                <a:lnTo>
                  <a:pt x="0" y="6152387"/>
                </a:lnTo>
                <a:lnTo>
                  <a:pt x="2" y="6152387"/>
                </a:lnTo>
                <a:lnTo>
                  <a:pt x="2" y="905354"/>
                </a:lnTo>
                <a:lnTo>
                  <a:pt x="3" y="905354"/>
                </a:lnTo>
                <a:lnTo>
                  <a:pt x="3" y="0"/>
                </a:lnTo>
                <a:lnTo>
                  <a:pt x="35302" y="5883"/>
                </a:lnTo>
                <a:lnTo>
                  <a:pt x="138808" y="23197"/>
                </a:lnTo>
                <a:lnTo>
                  <a:pt x="214194" y="35299"/>
                </a:lnTo>
                <a:lnTo>
                  <a:pt x="303938" y="48074"/>
                </a:lnTo>
                <a:lnTo>
                  <a:pt x="410435" y="63370"/>
                </a:lnTo>
                <a:lnTo>
                  <a:pt x="528299" y="79507"/>
                </a:lnTo>
                <a:lnTo>
                  <a:pt x="661121" y="96484"/>
                </a:lnTo>
                <a:lnTo>
                  <a:pt x="805909" y="114469"/>
                </a:lnTo>
                <a:lnTo>
                  <a:pt x="963260" y="132455"/>
                </a:lnTo>
                <a:lnTo>
                  <a:pt x="1130783" y="150776"/>
                </a:lnTo>
                <a:lnTo>
                  <a:pt x="1311469" y="167753"/>
                </a:lnTo>
                <a:lnTo>
                  <a:pt x="1500531" y="184058"/>
                </a:lnTo>
                <a:lnTo>
                  <a:pt x="1700362" y="198850"/>
                </a:lnTo>
                <a:lnTo>
                  <a:pt x="1908569" y="212969"/>
                </a:lnTo>
                <a:lnTo>
                  <a:pt x="2125751" y="226249"/>
                </a:lnTo>
                <a:lnTo>
                  <a:pt x="2237034" y="230955"/>
                </a:lnTo>
                <a:lnTo>
                  <a:pt x="2350710" y="236166"/>
                </a:lnTo>
                <a:lnTo>
                  <a:pt x="2466181" y="241040"/>
                </a:lnTo>
                <a:lnTo>
                  <a:pt x="2582251" y="244234"/>
                </a:lnTo>
                <a:lnTo>
                  <a:pt x="2700713" y="247092"/>
                </a:lnTo>
                <a:lnTo>
                  <a:pt x="2820373" y="250117"/>
                </a:lnTo>
                <a:lnTo>
                  <a:pt x="2942425" y="252134"/>
                </a:lnTo>
                <a:lnTo>
                  <a:pt x="3065674" y="252134"/>
                </a:lnTo>
                <a:lnTo>
                  <a:pt x="3190119" y="253143"/>
                </a:lnTo>
                <a:lnTo>
                  <a:pt x="3315762" y="252134"/>
                </a:lnTo>
                <a:lnTo>
                  <a:pt x="3443199" y="250117"/>
                </a:lnTo>
                <a:lnTo>
                  <a:pt x="3570636" y="248268"/>
                </a:lnTo>
                <a:lnTo>
                  <a:pt x="3699868" y="244234"/>
                </a:lnTo>
                <a:lnTo>
                  <a:pt x="3830297" y="240032"/>
                </a:lnTo>
                <a:lnTo>
                  <a:pt x="3960726" y="235157"/>
                </a:lnTo>
                <a:lnTo>
                  <a:pt x="4092351" y="228266"/>
                </a:lnTo>
                <a:lnTo>
                  <a:pt x="4225173" y="220029"/>
                </a:lnTo>
                <a:lnTo>
                  <a:pt x="4358593" y="212129"/>
                </a:lnTo>
                <a:lnTo>
                  <a:pt x="4492012" y="202044"/>
                </a:lnTo>
                <a:lnTo>
                  <a:pt x="4627228" y="189941"/>
                </a:lnTo>
                <a:lnTo>
                  <a:pt x="4760647" y="177839"/>
                </a:lnTo>
                <a:lnTo>
                  <a:pt x="4896461" y="163887"/>
                </a:lnTo>
                <a:lnTo>
                  <a:pt x="5032872" y="148591"/>
                </a:lnTo>
                <a:lnTo>
                  <a:pt x="5167489" y="132455"/>
                </a:lnTo>
                <a:lnTo>
                  <a:pt x="5303902" y="113629"/>
                </a:lnTo>
                <a:lnTo>
                  <a:pt x="5439714" y="93458"/>
                </a:lnTo>
                <a:lnTo>
                  <a:pt x="5576126" y="73455"/>
                </a:lnTo>
                <a:lnTo>
                  <a:pt x="5711939" y="50091"/>
                </a:lnTo>
                <a:lnTo>
                  <a:pt x="5847154" y="26222"/>
                </a:lnTo>
                <a:close/>
              </a:path>
            </a:pathLst>
          </a:custGeom>
          <a:ln>
            <a:noFill/>
          </a:ln>
        </p:spPr>
      </p:sp>
      <p:sp>
        <p:nvSpPr>
          <p:cNvPr id="3" name="Content Placeholder 2"/>
          <p:cNvSpPr>
            <a:spLocks noGrp="1"/>
          </p:cNvSpPr>
          <p:nvPr>
            <p:ph idx="1"/>
          </p:nvPr>
        </p:nvSpPr>
        <p:spPr>
          <a:xfrm>
            <a:off x="4808376" y="437513"/>
            <a:ext cx="5984315" cy="5954325"/>
          </a:xfrm>
        </p:spPr>
        <p:txBody>
          <a:bodyPr vert="horz" lIns="91440" tIns="45720" rIns="91440" bIns="45720" rtlCol="0" anchor="ctr">
            <a:normAutofit/>
          </a:bodyPr>
          <a:lstStyle/>
          <a:p>
            <a:r>
              <a:rPr lang="en-US" sz="2400" b="1" dirty="0"/>
              <a:t>Get organized/prioritize deadlines</a:t>
            </a:r>
          </a:p>
          <a:p>
            <a:r>
              <a:rPr lang="en-US" sz="2400" b="1" dirty="0"/>
              <a:t>Complete applications</a:t>
            </a:r>
          </a:p>
          <a:p>
            <a:pPr lvl="1"/>
            <a:r>
              <a:rPr lang="en-US" sz="2400" b="1" dirty="0"/>
              <a:t>Letter of recommendations</a:t>
            </a:r>
          </a:p>
          <a:p>
            <a:pPr lvl="1"/>
            <a:r>
              <a:rPr lang="en-US" sz="2400" b="1" dirty="0"/>
              <a:t>Review essays</a:t>
            </a:r>
          </a:p>
          <a:p>
            <a:pPr lvl="1"/>
            <a:r>
              <a:rPr lang="en-US" sz="2400" b="1" dirty="0"/>
              <a:t>Submit and pay application fee (fee waiver if applicable)</a:t>
            </a:r>
          </a:p>
          <a:p>
            <a:r>
              <a:rPr lang="en-US" sz="2400" b="1" dirty="0"/>
              <a:t>Request transcripts from Counselors via </a:t>
            </a:r>
            <a:r>
              <a:rPr lang="en-US" sz="2400" b="1" dirty="0" err="1"/>
              <a:t>Xello</a:t>
            </a:r>
            <a:endParaRPr lang="en-US" sz="2400" b="1" dirty="0"/>
          </a:p>
          <a:p>
            <a:r>
              <a:rPr lang="en-US" sz="2400" b="1" dirty="0"/>
              <a:t>Send test scores</a:t>
            </a:r>
          </a:p>
          <a:p>
            <a:r>
              <a:rPr lang="en-US" sz="2400" b="1" dirty="0"/>
              <a:t>Sit back and wait patiently.</a:t>
            </a:r>
          </a:p>
          <a:p>
            <a:r>
              <a:rPr lang="en-US" sz="2400" b="1" dirty="0"/>
              <a:t>Send copy of acceptance letters / scholarship letters to Ms. Gill</a:t>
            </a:r>
          </a:p>
          <a:p>
            <a:endParaRPr lang="en-US" sz="2000"/>
          </a:p>
        </p:txBody>
      </p:sp>
    </p:spTree>
    <p:extLst>
      <p:ext uri="{BB962C8B-B14F-4D97-AF65-F5344CB8AC3E}">
        <p14:creationId xmlns:p14="http://schemas.microsoft.com/office/powerpoint/2010/main" val="2922478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706964"/>
          </a:xfrm>
        </p:spPr>
        <p:txBody>
          <a:bodyPr>
            <a:normAutofit/>
          </a:bodyPr>
          <a:lstStyle/>
          <a:p>
            <a:r>
              <a:rPr lang="en-US" sz="3300">
                <a:solidFill>
                  <a:srgbClr val="EBEBEB"/>
                </a:solidFill>
              </a:rPr>
              <a:t>VALENCIA COLLEGE TRANSITION COACH</a:t>
            </a:r>
          </a:p>
        </p:txBody>
      </p:sp>
      <p:sp>
        <p:nvSpPr>
          <p:cNvPr id="3" name="Content Placeholder 2"/>
          <p:cNvSpPr>
            <a:spLocks noGrp="1"/>
          </p:cNvSpPr>
          <p:nvPr>
            <p:ph idx="1"/>
          </p:nvPr>
        </p:nvSpPr>
        <p:spPr>
          <a:xfrm>
            <a:off x="1154954" y="2603500"/>
            <a:ext cx="6397313" cy="3416300"/>
          </a:xfrm>
        </p:spPr>
        <p:txBody>
          <a:bodyPr vert="horz" lIns="91440" tIns="45720" rIns="91440" bIns="45720" rtlCol="0" anchor="ctr">
            <a:normAutofit/>
          </a:bodyPr>
          <a:lstStyle/>
          <a:p>
            <a:r>
              <a:rPr lang="en-US"/>
              <a:t>Ms. Amanda </a:t>
            </a:r>
            <a:r>
              <a:rPr lang="en-US" err="1"/>
              <a:t>Tattoli</a:t>
            </a:r>
            <a:endParaRPr lang="en-US"/>
          </a:p>
          <a:p>
            <a:r>
              <a:rPr lang="it-IT" b="1"/>
              <a:t> She is available on our REMIND and email.</a:t>
            </a:r>
            <a:br>
              <a:rPr lang="it-IT" dirty="0"/>
            </a:br>
            <a:endParaRPr lang="it-IT"/>
          </a:p>
          <a:p>
            <a:pPr marL="0" indent="0">
              <a:buNone/>
            </a:pPr>
            <a:br>
              <a:rPr lang="it-IT" dirty="0"/>
            </a:br>
            <a:endParaRPr lang="it-IT"/>
          </a:p>
          <a:p>
            <a:endParaRPr lang="en-US"/>
          </a:p>
        </p:txBody>
      </p:sp>
      <p:pic>
        <p:nvPicPr>
          <p:cNvPr id="4" name="Picture 4" descr="Qr code&#10;&#10;Description automatically generated">
            <a:extLst>
              <a:ext uri="{FF2B5EF4-FFF2-40B4-BE49-F238E27FC236}">
                <a16:creationId xmlns:a16="http://schemas.microsoft.com/office/drawing/2014/main" id="{C0018AA0-6E90-4C07-9F28-10392F50CFDD}"/>
              </a:ext>
            </a:extLst>
          </p:cNvPr>
          <p:cNvPicPr>
            <a:picLocks noChangeAspect="1"/>
          </p:cNvPicPr>
          <p:nvPr/>
        </p:nvPicPr>
        <p:blipFill>
          <a:blip r:embed="rId3"/>
          <a:stretch>
            <a:fillRect/>
          </a:stretch>
        </p:blipFill>
        <p:spPr>
          <a:xfrm>
            <a:off x="7768829" y="2264854"/>
            <a:ext cx="3843726" cy="438672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521643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2" name="Freeform: Shape 41">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44"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E60FAF7-5DA0-4BC0-926F-0678C8C2B801}"/>
              </a:ext>
            </a:extLst>
          </p:cNvPr>
          <p:cNvSpPr>
            <a:spLocks noGrp="1"/>
          </p:cNvSpPr>
          <p:nvPr>
            <p:ph type="title"/>
          </p:nvPr>
        </p:nvSpPr>
        <p:spPr>
          <a:xfrm>
            <a:off x="1154955" y="973668"/>
            <a:ext cx="2942210" cy="1020232"/>
          </a:xfrm>
        </p:spPr>
        <p:txBody>
          <a:bodyPr>
            <a:normAutofit/>
          </a:bodyPr>
          <a:lstStyle/>
          <a:p>
            <a:r>
              <a:rPr lang="en-US">
                <a:solidFill>
                  <a:schemeClr val="tx1"/>
                </a:solidFill>
              </a:rPr>
              <a:t>Xello</a:t>
            </a:r>
          </a:p>
        </p:txBody>
      </p:sp>
      <p:sp>
        <p:nvSpPr>
          <p:cNvPr id="46" name="Rectangle 45">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8" name="Oval 47">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0" name="Oval 49">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E292FDA-7518-48DB-9D40-10D5D1AA5811}"/>
              </a:ext>
            </a:extLst>
          </p:cNvPr>
          <p:cNvSpPr>
            <a:spLocks noGrp="1"/>
          </p:cNvSpPr>
          <p:nvPr>
            <p:ph idx="1"/>
          </p:nvPr>
        </p:nvSpPr>
        <p:spPr>
          <a:xfrm>
            <a:off x="1154955" y="2120900"/>
            <a:ext cx="3133726" cy="3898900"/>
          </a:xfrm>
        </p:spPr>
        <p:txBody>
          <a:bodyPr>
            <a:normAutofit/>
          </a:bodyPr>
          <a:lstStyle/>
          <a:p>
            <a:r>
              <a:rPr lang="en-US">
                <a:solidFill>
                  <a:schemeClr val="tx1"/>
                </a:solidFill>
              </a:rPr>
              <a:t>Xello is a free tool that all Osceola County School for the Arts student have. You can take career assessments, research careers and colleges, use it for goal setting, upload and save documents and so much more!</a:t>
            </a:r>
          </a:p>
          <a:p>
            <a:endParaRPr lang="en-US">
              <a:solidFill>
                <a:schemeClr val="tx1"/>
              </a:solidFill>
            </a:endParaRPr>
          </a:p>
        </p:txBody>
      </p:sp>
      <p:sp>
        <p:nvSpPr>
          <p:cNvPr id="52"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6" name="Picture 5">
            <a:extLst>
              <a:ext uri="{FF2B5EF4-FFF2-40B4-BE49-F238E27FC236}">
                <a16:creationId xmlns:a16="http://schemas.microsoft.com/office/drawing/2014/main" id="{499A3993-D27B-4362-B9C1-65F4612CA7B8}"/>
              </a:ext>
            </a:extLst>
          </p:cNvPr>
          <p:cNvPicPr>
            <a:picLocks noChangeAspect="1"/>
          </p:cNvPicPr>
          <p:nvPr/>
        </p:nvPicPr>
        <p:blipFill>
          <a:blip r:embed="rId2"/>
          <a:stretch>
            <a:fillRect/>
          </a:stretch>
        </p:blipFill>
        <p:spPr>
          <a:xfrm>
            <a:off x="4628933" y="867445"/>
            <a:ext cx="7471252" cy="5041900"/>
          </a:xfrm>
          <a:prstGeom prst="rect">
            <a:avLst/>
          </a:prstGeom>
        </p:spPr>
      </p:pic>
    </p:spTree>
    <p:extLst>
      <p:ext uri="{BB962C8B-B14F-4D97-AF65-F5344CB8AC3E}">
        <p14:creationId xmlns:p14="http://schemas.microsoft.com/office/powerpoint/2010/main" val="190801400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a:normAutofit/>
          </a:bodyPr>
          <a:lstStyle/>
          <a:p>
            <a:r>
              <a:rPr lang="en-US" sz="3300" b="1">
                <a:solidFill>
                  <a:srgbClr val="EBEBEB"/>
                </a:solidFill>
              </a:rPr>
              <a:t>MEET YOUR COUNSELORS</a:t>
            </a: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1" name="Content Placeholder 2">
            <a:extLst>
              <a:ext uri="{FF2B5EF4-FFF2-40B4-BE49-F238E27FC236}">
                <a16:creationId xmlns:a16="http://schemas.microsoft.com/office/drawing/2014/main" id="{5E721ED9-5395-4998-A4B0-27F1F0260BF8}"/>
              </a:ext>
            </a:extLst>
          </p:cNvPr>
          <p:cNvGraphicFramePr>
            <a:graphicFrameLocks noGrp="1"/>
          </p:cNvGraphicFramePr>
          <p:nvPr>
            <p:ph idx="1"/>
            <p:extLst>
              <p:ext uri="{D42A27DB-BD31-4B8C-83A1-F6EECF244321}">
                <p14:modId xmlns:p14="http://schemas.microsoft.com/office/powerpoint/2010/main" val="108525980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73655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061F655-345C-4AD8-85BC-913D87523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88FBA05C-D740-40CE-9A7D-9E5A715A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9" name="Freeform 5">
              <a:extLst>
                <a:ext uri="{FF2B5EF4-FFF2-40B4-BE49-F238E27FC236}">
                  <a16:creationId xmlns:a16="http://schemas.microsoft.com/office/drawing/2014/main" id="{FDE8183D-5757-4D73-A338-62BDD88E4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0"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D61A09D0-7779-4D6A-ABC2-CCC064E1D40B}"/>
              </a:ext>
            </a:extLst>
          </p:cNvPr>
          <p:cNvSpPr>
            <a:spLocks noGrp="1"/>
          </p:cNvSpPr>
          <p:nvPr>
            <p:ph type="title"/>
          </p:nvPr>
        </p:nvSpPr>
        <p:spPr>
          <a:xfrm>
            <a:off x="1154955" y="973668"/>
            <a:ext cx="2942210" cy="1020232"/>
          </a:xfrm>
        </p:spPr>
        <p:txBody>
          <a:bodyPr>
            <a:normAutofit/>
          </a:bodyPr>
          <a:lstStyle/>
          <a:p>
            <a:pPr algn="ctr">
              <a:lnSpc>
                <a:spcPct val="90000"/>
              </a:lnSpc>
            </a:pPr>
            <a:r>
              <a:rPr lang="en-US" sz="2000" err="1">
                <a:solidFill>
                  <a:srgbClr val="EBEBEB"/>
                </a:solidFill>
              </a:rPr>
              <a:t>Xello</a:t>
            </a:r>
            <a:r>
              <a:rPr lang="en-US" sz="2000">
                <a:solidFill>
                  <a:srgbClr val="EBEBEB"/>
                </a:solidFill>
              </a:rPr>
              <a:t> Dashboard</a:t>
            </a:r>
          </a:p>
        </p:txBody>
      </p:sp>
      <p:sp>
        <p:nvSpPr>
          <p:cNvPr id="3" name="Content Placeholder 2">
            <a:extLst>
              <a:ext uri="{FF2B5EF4-FFF2-40B4-BE49-F238E27FC236}">
                <a16:creationId xmlns:a16="http://schemas.microsoft.com/office/drawing/2014/main" id="{D9B65B26-8945-4DE5-AD58-E60A9FED23CC}"/>
              </a:ext>
            </a:extLst>
          </p:cNvPr>
          <p:cNvSpPr>
            <a:spLocks noGrp="1"/>
          </p:cNvSpPr>
          <p:nvPr>
            <p:ph idx="1"/>
          </p:nvPr>
        </p:nvSpPr>
        <p:spPr>
          <a:xfrm>
            <a:off x="1154955" y="2120900"/>
            <a:ext cx="3133726" cy="3898900"/>
          </a:xfrm>
        </p:spPr>
        <p:txBody>
          <a:bodyPr vert="horz" lIns="91440" tIns="45720" rIns="91440" bIns="45720" rtlCol="0" anchor="t">
            <a:normAutofit/>
          </a:bodyPr>
          <a:lstStyle/>
          <a:p>
            <a:r>
              <a:rPr lang="en-US">
                <a:solidFill>
                  <a:srgbClr val="FFFFFF"/>
                </a:solidFill>
              </a:rPr>
              <a:t>Students can access</a:t>
            </a:r>
          </a:p>
          <a:p>
            <a:pPr lvl="1"/>
            <a:r>
              <a:rPr lang="en-US">
                <a:solidFill>
                  <a:srgbClr val="FFFFFF"/>
                </a:solidFill>
              </a:rPr>
              <a:t>Lessons</a:t>
            </a:r>
          </a:p>
          <a:p>
            <a:pPr lvl="1"/>
            <a:r>
              <a:rPr lang="en-US">
                <a:solidFill>
                  <a:srgbClr val="FFFFFF"/>
                </a:solidFill>
              </a:rPr>
              <a:t>List colleges applying to</a:t>
            </a:r>
          </a:p>
          <a:p>
            <a:pPr lvl="1"/>
            <a:r>
              <a:rPr lang="en-US">
                <a:solidFill>
                  <a:srgbClr val="FFFFFF"/>
                </a:solidFill>
              </a:rPr>
              <a:t>Request transcripts</a:t>
            </a:r>
          </a:p>
          <a:p>
            <a:pPr lvl="1"/>
            <a:r>
              <a:rPr lang="en-US">
                <a:solidFill>
                  <a:srgbClr val="FFFFFF"/>
                </a:solidFill>
              </a:rPr>
              <a:t>Explore careers, schools, majors</a:t>
            </a:r>
          </a:p>
          <a:p>
            <a:pPr lvl="1"/>
            <a:r>
              <a:rPr lang="en-US">
                <a:solidFill>
                  <a:srgbClr val="FFFFFF"/>
                </a:solidFill>
              </a:rPr>
              <a:t>Assignments</a:t>
            </a:r>
          </a:p>
          <a:p>
            <a:pPr lvl="1"/>
            <a:endParaRPr lang="en-US">
              <a:solidFill>
                <a:srgbClr val="FFFFFF"/>
              </a:solidFill>
            </a:endParaRPr>
          </a:p>
        </p:txBody>
      </p:sp>
      <p:sp>
        <p:nvSpPr>
          <p:cNvPr id="32" name="Rectangle 31">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Arrow: Left 5">
            <a:extLst>
              <a:ext uri="{FF2B5EF4-FFF2-40B4-BE49-F238E27FC236}">
                <a16:creationId xmlns:a16="http://schemas.microsoft.com/office/drawing/2014/main" id="{05C3616B-5A29-4A64-9C36-7B066EE839EC}"/>
              </a:ext>
            </a:extLst>
          </p:cNvPr>
          <p:cNvSpPr/>
          <p:nvPr/>
        </p:nvSpPr>
        <p:spPr>
          <a:xfrm>
            <a:off x="9729486" y="3224017"/>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7198B28-EAFD-4065-A4DB-CA476335D7AE}"/>
              </a:ext>
            </a:extLst>
          </p:cNvPr>
          <p:cNvPicPr>
            <a:picLocks noChangeAspect="1"/>
          </p:cNvPicPr>
          <p:nvPr/>
        </p:nvPicPr>
        <p:blipFill>
          <a:blip r:embed="rId3"/>
          <a:stretch>
            <a:fillRect/>
          </a:stretch>
        </p:blipFill>
        <p:spPr>
          <a:xfrm>
            <a:off x="4667616" y="402163"/>
            <a:ext cx="6936365" cy="5425799"/>
          </a:xfrm>
          <a:prstGeom prst="rect">
            <a:avLst/>
          </a:prstGeom>
        </p:spPr>
      </p:pic>
    </p:spTree>
    <p:extLst>
      <p:ext uri="{BB962C8B-B14F-4D97-AF65-F5344CB8AC3E}">
        <p14:creationId xmlns:p14="http://schemas.microsoft.com/office/powerpoint/2010/main" val="2693799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1D75B-711D-43E0-9820-E7C791BECD9A}"/>
              </a:ext>
            </a:extLst>
          </p:cNvPr>
          <p:cNvSpPr>
            <a:spLocks noGrp="1"/>
          </p:cNvSpPr>
          <p:nvPr>
            <p:ph type="title"/>
          </p:nvPr>
        </p:nvSpPr>
        <p:spPr/>
        <p:txBody>
          <a:bodyPr/>
          <a:lstStyle/>
          <a:p>
            <a:pPr algn="ctr"/>
            <a:r>
              <a:rPr lang="en-US" err="1"/>
              <a:t>Xello</a:t>
            </a:r>
            <a:endParaRPr lang="en-US"/>
          </a:p>
        </p:txBody>
      </p:sp>
      <p:pic>
        <p:nvPicPr>
          <p:cNvPr id="4" name="Senior info-Xello">
            <a:hlinkClick r:id="" action="ppaction://media"/>
            <a:extLst>
              <a:ext uri="{FF2B5EF4-FFF2-40B4-BE49-F238E27FC236}">
                <a16:creationId xmlns:a16="http://schemas.microsoft.com/office/drawing/2014/main" id="{97364CDB-3082-406F-A4A3-39C85F013E17}"/>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187147" y="1791730"/>
            <a:ext cx="6746788" cy="4228070"/>
          </a:xfrm>
        </p:spPr>
      </p:pic>
    </p:spTree>
    <p:extLst>
      <p:ext uri="{BB962C8B-B14F-4D97-AF65-F5344CB8AC3E}">
        <p14:creationId xmlns:p14="http://schemas.microsoft.com/office/powerpoint/2010/main" val="348860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0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FF7CA-A2C5-4DD7-83FA-379CE90C485F}"/>
              </a:ext>
            </a:extLst>
          </p:cNvPr>
          <p:cNvSpPr>
            <a:spLocks noGrp="1"/>
          </p:cNvSpPr>
          <p:nvPr>
            <p:ph type="ctrTitle"/>
          </p:nvPr>
        </p:nvSpPr>
        <p:spPr>
          <a:xfrm>
            <a:off x="1154955" y="1582149"/>
            <a:ext cx="8825658" cy="1527459"/>
          </a:xfrm>
        </p:spPr>
        <p:txBody>
          <a:bodyPr/>
          <a:lstStyle/>
          <a:p>
            <a:pPr algn="ctr"/>
            <a:r>
              <a:rPr lang="en-US"/>
              <a:t>Sources of Money for College</a:t>
            </a:r>
          </a:p>
        </p:txBody>
      </p:sp>
      <p:sp>
        <p:nvSpPr>
          <p:cNvPr id="3" name="Subtitle 2">
            <a:extLst>
              <a:ext uri="{FF2B5EF4-FFF2-40B4-BE49-F238E27FC236}">
                <a16:creationId xmlns:a16="http://schemas.microsoft.com/office/drawing/2014/main" id="{1BFC772C-822A-4733-B723-A082191C5783}"/>
              </a:ext>
            </a:extLst>
          </p:cNvPr>
          <p:cNvSpPr>
            <a:spLocks noGrp="1"/>
          </p:cNvSpPr>
          <p:nvPr>
            <p:ph type="subTitle" idx="1"/>
          </p:nvPr>
        </p:nvSpPr>
        <p:spPr/>
        <p:txBody>
          <a:bodyPr/>
          <a:lstStyle/>
          <a:p>
            <a:r>
              <a:rPr lang="en-US"/>
              <a:t>Ms. Gill-College and Career Counselor</a:t>
            </a:r>
          </a:p>
        </p:txBody>
      </p:sp>
    </p:spTree>
    <p:extLst>
      <p:ext uri="{BB962C8B-B14F-4D97-AF65-F5344CB8AC3E}">
        <p14:creationId xmlns:p14="http://schemas.microsoft.com/office/powerpoint/2010/main" val="759660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Shape 10">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A1C9A172-3696-4C88-80A7-D666789485CD}"/>
              </a:ext>
            </a:extLst>
          </p:cNvPr>
          <p:cNvSpPr>
            <a:spLocks noGrp="1"/>
          </p:cNvSpPr>
          <p:nvPr>
            <p:ph type="title"/>
          </p:nvPr>
        </p:nvSpPr>
        <p:spPr>
          <a:xfrm>
            <a:off x="1154955" y="973668"/>
            <a:ext cx="2942210" cy="1020232"/>
          </a:xfrm>
        </p:spPr>
        <p:txBody>
          <a:bodyPr>
            <a:normAutofit/>
          </a:bodyPr>
          <a:lstStyle/>
          <a:p>
            <a:pPr>
              <a:lnSpc>
                <a:spcPct val="90000"/>
              </a:lnSpc>
            </a:pPr>
            <a:r>
              <a:rPr lang="en-US" sz="3300">
                <a:solidFill>
                  <a:schemeClr val="tx1"/>
                </a:solidFill>
              </a:rPr>
              <a:t>FIRST source of money</a:t>
            </a:r>
          </a:p>
        </p:txBody>
      </p:sp>
      <p:pic>
        <p:nvPicPr>
          <p:cNvPr id="4" name="Picture 4" descr="A stack of flyers on a table&#10;&#10;Description generated with high confidence">
            <a:extLst>
              <a:ext uri="{FF2B5EF4-FFF2-40B4-BE49-F238E27FC236}">
                <a16:creationId xmlns:a16="http://schemas.microsoft.com/office/drawing/2014/main" id="{37D3FBD9-F102-4B62-BEA2-4B2D7D7A00AA}"/>
              </a:ext>
            </a:extLst>
          </p:cNvPr>
          <p:cNvPicPr>
            <a:picLocks noChangeAspect="1"/>
          </p:cNvPicPr>
          <p:nvPr/>
        </p:nvPicPr>
        <p:blipFill rotWithShape="1">
          <a:blip r:embed="rId2"/>
          <a:srcRect l="12239" r="19288" b="2"/>
          <a:stretch/>
        </p:blipFill>
        <p:spPr>
          <a:xfrm>
            <a:off x="5194607" y="803751"/>
            <a:ext cx="6391533" cy="5250498"/>
          </a:xfrm>
          <a:prstGeom prst="rect">
            <a:avLst/>
          </a:prstGeom>
        </p:spPr>
      </p:pic>
      <p:sp>
        <p:nvSpPr>
          <p:cNvPr id="15" name="Rectangle 14">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E221EB8-CCEC-4662-B4AE-CB9FBA87CE1C}"/>
              </a:ext>
            </a:extLst>
          </p:cNvPr>
          <p:cNvSpPr>
            <a:spLocks noGrp="1"/>
          </p:cNvSpPr>
          <p:nvPr>
            <p:ph idx="1"/>
          </p:nvPr>
        </p:nvSpPr>
        <p:spPr>
          <a:xfrm>
            <a:off x="1154955" y="2120900"/>
            <a:ext cx="3133726" cy="3898900"/>
          </a:xfrm>
        </p:spPr>
        <p:txBody>
          <a:bodyPr vert="horz" lIns="91440" tIns="45720" rIns="91440" bIns="45720" rtlCol="0" anchor="t">
            <a:normAutofit/>
          </a:bodyPr>
          <a:lstStyle/>
          <a:p>
            <a:r>
              <a:rPr lang="en-US" dirty="0">
                <a:solidFill>
                  <a:schemeClr val="tx1"/>
                </a:solidFill>
              </a:rPr>
              <a:t>FAFSA.gov</a:t>
            </a:r>
          </a:p>
          <a:p>
            <a:pPr lvl="1"/>
            <a:r>
              <a:rPr lang="en-US" dirty="0">
                <a:solidFill>
                  <a:schemeClr val="tx1"/>
                </a:solidFill>
              </a:rPr>
              <a:t>Even if you are not sure if you are going to college or where you are going, PLEASE,PLEASE,PLEASE fill this out! Some scholarships require this to be done.</a:t>
            </a:r>
          </a:p>
          <a:p>
            <a:pPr lvl="1"/>
            <a:r>
              <a:rPr lang="en-US" dirty="0">
                <a:solidFill>
                  <a:schemeClr val="tx1"/>
                </a:solidFill>
              </a:rPr>
              <a:t>Opens DECEMBER</a:t>
            </a:r>
          </a:p>
          <a:p>
            <a:pPr lvl="1"/>
            <a:endParaRPr lang="en-US" dirty="0">
              <a:solidFill>
                <a:schemeClr val="tx1"/>
              </a:solidFill>
            </a:endParaRPr>
          </a:p>
          <a:p>
            <a:pPr lvl="1"/>
            <a:endParaRPr lang="en-US">
              <a:solidFill>
                <a:schemeClr val="tx1"/>
              </a:solidFill>
            </a:endParaRPr>
          </a:p>
        </p:txBody>
      </p:sp>
      <p:sp>
        <p:nvSpPr>
          <p:cNvPr id="21"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258581258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8E7FF7AD-72A4-4472-8940-37F36FAC9331}"/>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Myth: My income is too high, and I will not qualify. Why fill out FAFSA?</a:t>
            </a:r>
          </a:p>
        </p:txBody>
      </p:sp>
      <p:sp>
        <p:nvSpPr>
          <p:cNvPr id="3" name="Content Placeholder 2">
            <a:extLst>
              <a:ext uri="{FF2B5EF4-FFF2-40B4-BE49-F238E27FC236}">
                <a16:creationId xmlns:a16="http://schemas.microsoft.com/office/drawing/2014/main" id="{327445DF-53C0-4019-AFA9-49EE187BDADE}"/>
              </a:ext>
            </a:extLst>
          </p:cNvPr>
          <p:cNvSpPr>
            <a:spLocks noGrp="1"/>
          </p:cNvSpPr>
          <p:nvPr>
            <p:ph idx="1"/>
          </p:nvPr>
        </p:nvSpPr>
        <p:spPr>
          <a:xfrm>
            <a:off x="5290077" y="437513"/>
            <a:ext cx="5502614" cy="5954325"/>
          </a:xfrm>
        </p:spPr>
        <p:txBody>
          <a:bodyPr anchor="ctr">
            <a:normAutofit/>
          </a:bodyPr>
          <a:lstStyle/>
          <a:p>
            <a:r>
              <a:rPr lang="en-US" sz="2000" dirty="0"/>
              <a:t>Even if you don’t qualify for free grants, you will qualify for low interest federal direct student loans and parent PLUs loans. You cannot borrow these if you don’t fill out a FAFSA.</a:t>
            </a:r>
          </a:p>
          <a:p>
            <a:r>
              <a:rPr lang="en-US" sz="2000" dirty="0"/>
              <a:t>Some institutional scholarships require that FAFSA be completed as part of the application process  to be considered.</a:t>
            </a:r>
          </a:p>
          <a:p>
            <a:r>
              <a:rPr lang="en-US" sz="2000" dirty="0"/>
              <a:t>The 2024 FAFSA will be based on 2022 income. If you had  a reduction in  income, you could report this directly to the financial aid office at each college and they can re-evaluate the financial aid offer based on the FAFSA on file.</a:t>
            </a:r>
          </a:p>
        </p:txBody>
      </p:sp>
    </p:spTree>
    <p:extLst>
      <p:ext uri="{BB962C8B-B14F-4D97-AF65-F5344CB8AC3E}">
        <p14:creationId xmlns:p14="http://schemas.microsoft.com/office/powerpoint/2010/main" val="3225743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3" name="Freeform: Shape 12">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5"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55F9009-B83B-4A2C-A43E-6D596365FE01}"/>
              </a:ext>
            </a:extLst>
          </p:cNvPr>
          <p:cNvSpPr>
            <a:spLocks noGrp="1"/>
          </p:cNvSpPr>
          <p:nvPr>
            <p:ph type="title"/>
          </p:nvPr>
        </p:nvSpPr>
        <p:spPr>
          <a:xfrm>
            <a:off x="639098" y="629265"/>
            <a:ext cx="5132438" cy="1622322"/>
          </a:xfrm>
        </p:spPr>
        <p:txBody>
          <a:bodyPr>
            <a:normAutofit/>
          </a:bodyPr>
          <a:lstStyle/>
          <a:p>
            <a:r>
              <a:rPr lang="en-US">
                <a:solidFill>
                  <a:srgbClr val="EBEBEB"/>
                </a:solidFill>
              </a:rPr>
              <a:t>FAFSA ASSISTANCE</a:t>
            </a:r>
          </a:p>
        </p:txBody>
      </p:sp>
      <p:pic>
        <p:nvPicPr>
          <p:cNvPr id="4" name="Picture 3">
            <a:extLst>
              <a:ext uri="{FF2B5EF4-FFF2-40B4-BE49-F238E27FC236}">
                <a16:creationId xmlns:a16="http://schemas.microsoft.com/office/drawing/2014/main" id="{0562AD3B-5F9E-49B3-A8D8-436A56D5B0D1}"/>
              </a:ext>
            </a:extLst>
          </p:cNvPr>
          <p:cNvPicPr>
            <a:picLocks noChangeAspect="1"/>
          </p:cNvPicPr>
          <p:nvPr/>
        </p:nvPicPr>
        <p:blipFill>
          <a:blip r:embed="rId2"/>
          <a:stretch>
            <a:fillRect/>
          </a:stretch>
        </p:blipFill>
        <p:spPr>
          <a:xfrm>
            <a:off x="6714836" y="1588334"/>
            <a:ext cx="4828707" cy="3698913"/>
          </a:xfrm>
          <a:prstGeom prst="rect">
            <a:avLst/>
          </a:prstGeom>
        </p:spPr>
      </p:pic>
      <p:sp>
        <p:nvSpPr>
          <p:cNvPr id="17" name="Rectangle 16">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E756087-AA8D-4A37-B171-8F34C7B3CD37}"/>
              </a:ext>
            </a:extLst>
          </p:cNvPr>
          <p:cNvSpPr>
            <a:spLocks noGrp="1"/>
          </p:cNvSpPr>
          <p:nvPr>
            <p:ph idx="1"/>
          </p:nvPr>
        </p:nvSpPr>
        <p:spPr>
          <a:xfrm>
            <a:off x="639098" y="2418735"/>
            <a:ext cx="5132439" cy="3811742"/>
          </a:xfrm>
        </p:spPr>
        <p:txBody>
          <a:bodyPr anchor="ctr">
            <a:normAutofit/>
          </a:bodyPr>
          <a:lstStyle/>
          <a:p>
            <a:r>
              <a:rPr lang="en-US" dirty="0">
                <a:solidFill>
                  <a:srgbClr val="FFFFFF"/>
                </a:solidFill>
              </a:rPr>
              <a:t>We have also partnered up with  Educational Partners Inc. to assist with FAFSA completion free of charge.  They are an approved federally funded </a:t>
            </a:r>
            <a:r>
              <a:rPr lang="en-US">
                <a:solidFill>
                  <a:srgbClr val="FFFFFF"/>
                </a:solidFill>
              </a:rPr>
              <a:t>agency.  </a:t>
            </a:r>
            <a:endParaRPr lang="en-US" dirty="0">
              <a:solidFill>
                <a:srgbClr val="FFFFFF"/>
              </a:solidFill>
            </a:endParaRPr>
          </a:p>
          <a:p>
            <a:endParaRPr lang="en-US">
              <a:solidFill>
                <a:srgbClr val="FFFFFF"/>
              </a:solidFill>
            </a:endParaRPr>
          </a:p>
        </p:txBody>
      </p:sp>
    </p:spTree>
    <p:extLst>
      <p:ext uri="{BB962C8B-B14F-4D97-AF65-F5344CB8AC3E}">
        <p14:creationId xmlns:p14="http://schemas.microsoft.com/office/powerpoint/2010/main" val="3303999814"/>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F42D-5FC4-4015-B5B0-1AE6C9061A33}"/>
              </a:ext>
            </a:extLst>
          </p:cNvPr>
          <p:cNvSpPr>
            <a:spLocks noGrp="1"/>
          </p:cNvSpPr>
          <p:nvPr>
            <p:ph type="title"/>
          </p:nvPr>
        </p:nvSpPr>
        <p:spPr/>
        <p:txBody>
          <a:bodyPr/>
          <a:lstStyle/>
          <a:p>
            <a:pPr algn="ctr"/>
            <a:r>
              <a:rPr lang="en-US"/>
              <a:t>Florida Student Financial Aid</a:t>
            </a:r>
            <a:br>
              <a:rPr lang="en-US"/>
            </a:br>
            <a:r>
              <a:rPr lang="en-US"/>
              <a:t>Opens OCT1st</a:t>
            </a:r>
          </a:p>
        </p:txBody>
      </p:sp>
      <p:sp>
        <p:nvSpPr>
          <p:cNvPr id="3" name="Content Placeholder 2">
            <a:extLst>
              <a:ext uri="{FF2B5EF4-FFF2-40B4-BE49-F238E27FC236}">
                <a16:creationId xmlns:a16="http://schemas.microsoft.com/office/drawing/2014/main" id="{D2022116-F8E9-4EC0-9D25-BE081B5FF945}"/>
              </a:ext>
            </a:extLst>
          </p:cNvPr>
          <p:cNvSpPr>
            <a:spLocks noGrp="1"/>
          </p:cNvSpPr>
          <p:nvPr>
            <p:ph idx="1"/>
          </p:nvPr>
        </p:nvSpPr>
        <p:spPr/>
        <p:txBody>
          <a:bodyPr vert="horz" lIns="91440" tIns="45720" rIns="91440" bIns="45720" rtlCol="0" anchor="t">
            <a:normAutofit/>
          </a:bodyPr>
          <a:lstStyle/>
          <a:p>
            <a:r>
              <a:rPr lang="en-US"/>
              <a:t>Bright Futures and other grants and scholarships, if you stay in Florida.</a:t>
            </a:r>
          </a:p>
          <a:p>
            <a:endParaRPr lang="en-US"/>
          </a:p>
          <a:p>
            <a:endParaRPr lang="en-US"/>
          </a:p>
          <a:p>
            <a:endParaRPr lang="en-US"/>
          </a:p>
          <a:p>
            <a:endParaRPr lang="en-US"/>
          </a:p>
        </p:txBody>
      </p:sp>
      <p:pic>
        <p:nvPicPr>
          <p:cNvPr id="4" name="Picture 4" descr="A screenshot of a cell phone&#10;&#10;Description generated with very high confidence">
            <a:extLst>
              <a:ext uri="{FF2B5EF4-FFF2-40B4-BE49-F238E27FC236}">
                <a16:creationId xmlns:a16="http://schemas.microsoft.com/office/drawing/2014/main" id="{F5506E8E-5426-4B70-9970-D38987DD8630}"/>
              </a:ext>
            </a:extLst>
          </p:cNvPr>
          <p:cNvPicPr>
            <a:picLocks noChangeAspect="1"/>
          </p:cNvPicPr>
          <p:nvPr/>
        </p:nvPicPr>
        <p:blipFill>
          <a:blip r:embed="rId2"/>
          <a:stretch>
            <a:fillRect/>
          </a:stretch>
        </p:blipFill>
        <p:spPr>
          <a:xfrm>
            <a:off x="1058174" y="3329865"/>
            <a:ext cx="9428670" cy="2786193"/>
          </a:xfrm>
          <a:prstGeom prst="rect">
            <a:avLst/>
          </a:prstGeom>
        </p:spPr>
      </p:pic>
    </p:spTree>
    <p:extLst>
      <p:ext uri="{BB962C8B-B14F-4D97-AF65-F5344CB8AC3E}">
        <p14:creationId xmlns:p14="http://schemas.microsoft.com/office/powerpoint/2010/main" val="2979372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Sources of free money </a:t>
            </a:r>
          </a:p>
        </p:txBody>
      </p:sp>
      <p:pic>
        <p:nvPicPr>
          <p:cNvPr id="4" name="Picture 4">
            <a:extLst>
              <a:ext uri="{FF2B5EF4-FFF2-40B4-BE49-F238E27FC236}">
                <a16:creationId xmlns:a16="http://schemas.microsoft.com/office/drawing/2014/main" id="{B022F046-12B5-4DFE-8CE7-6A1B101EB9F1}"/>
              </a:ext>
            </a:extLst>
          </p:cNvPr>
          <p:cNvPicPr>
            <a:picLocks noGrp="1" noChangeAspect="1"/>
          </p:cNvPicPr>
          <p:nvPr>
            <p:ph idx="1"/>
          </p:nvPr>
        </p:nvPicPr>
        <p:blipFill>
          <a:blip r:embed="rId2"/>
          <a:stretch>
            <a:fillRect/>
          </a:stretch>
        </p:blipFill>
        <p:spPr>
          <a:xfrm>
            <a:off x="1797827" y="2186557"/>
            <a:ext cx="9135799" cy="4782148"/>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Shape 11">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4"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83895C0E-1B24-44FF-8750-3092C0E5D742}"/>
              </a:ext>
            </a:extLst>
          </p:cNvPr>
          <p:cNvSpPr>
            <a:spLocks noGrp="1"/>
          </p:cNvSpPr>
          <p:nvPr>
            <p:ph type="title"/>
          </p:nvPr>
        </p:nvSpPr>
        <p:spPr>
          <a:xfrm>
            <a:off x="1154955" y="973668"/>
            <a:ext cx="2942210" cy="1020232"/>
          </a:xfrm>
        </p:spPr>
        <p:txBody>
          <a:bodyPr>
            <a:normAutofit/>
          </a:bodyPr>
          <a:lstStyle/>
          <a:p>
            <a:pPr>
              <a:lnSpc>
                <a:spcPct val="90000"/>
              </a:lnSpc>
            </a:pPr>
            <a:r>
              <a:rPr lang="en-US" sz="1400">
                <a:solidFill>
                  <a:schemeClr val="tx1"/>
                </a:solidFill>
              </a:rPr>
              <a:t>Education Foundation of Osceola</a:t>
            </a:r>
            <a:br>
              <a:rPr lang="en-US" sz="1400">
                <a:solidFill>
                  <a:schemeClr val="tx1"/>
                </a:solidFill>
              </a:rPr>
            </a:br>
            <a:r>
              <a:rPr lang="en-US" sz="1400" u="sng">
                <a:solidFill>
                  <a:schemeClr val="tx1"/>
                </a:solidFill>
                <a:hlinkClick r:id="rId2"/>
              </a:rPr>
              <a:t>www.foundationosceola.org</a:t>
            </a:r>
            <a:endParaRPr lang="en-US" sz="1400">
              <a:solidFill>
                <a:schemeClr val="tx1"/>
              </a:solidFill>
            </a:endParaRPr>
          </a:p>
          <a:p>
            <a:pPr>
              <a:lnSpc>
                <a:spcPct val="90000"/>
              </a:lnSpc>
            </a:pPr>
            <a:endParaRPr lang="en-US" sz="1400">
              <a:solidFill>
                <a:schemeClr val="tx1"/>
              </a:solidFill>
            </a:endParaRPr>
          </a:p>
        </p:txBody>
      </p:sp>
      <p:sp>
        <p:nvSpPr>
          <p:cNvPr id="16" name="Rectangle 15">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8B32851-AB4D-43B7-B86D-1F221063AD11}"/>
              </a:ext>
            </a:extLst>
          </p:cNvPr>
          <p:cNvSpPr>
            <a:spLocks noGrp="1"/>
          </p:cNvSpPr>
          <p:nvPr>
            <p:ph idx="1"/>
          </p:nvPr>
        </p:nvSpPr>
        <p:spPr>
          <a:xfrm>
            <a:off x="1154955" y="2120900"/>
            <a:ext cx="3133726" cy="3898900"/>
          </a:xfrm>
        </p:spPr>
        <p:txBody>
          <a:bodyPr vert="horz" lIns="91440" tIns="45720" rIns="91440" bIns="45720" rtlCol="0" anchor="t">
            <a:normAutofit/>
          </a:bodyPr>
          <a:lstStyle/>
          <a:p>
            <a:endParaRPr lang="en-US">
              <a:solidFill>
                <a:schemeClr val="tx1"/>
              </a:solidFill>
            </a:endParaRPr>
          </a:p>
          <a:p>
            <a:r>
              <a:rPr lang="en-US" dirty="0">
                <a:solidFill>
                  <a:schemeClr val="tx1"/>
                </a:solidFill>
              </a:rPr>
              <a:t>Access to 100 scholarships  !</a:t>
            </a:r>
          </a:p>
          <a:p>
            <a:endParaRPr lang="en-US">
              <a:solidFill>
                <a:schemeClr val="tx1"/>
              </a:solidFill>
            </a:endParaRPr>
          </a:p>
        </p:txBody>
      </p:sp>
      <p:sp>
        <p:nvSpPr>
          <p:cNvPr id="22"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6" name="Picture 6">
            <a:extLst>
              <a:ext uri="{FF2B5EF4-FFF2-40B4-BE49-F238E27FC236}">
                <a16:creationId xmlns:a16="http://schemas.microsoft.com/office/drawing/2014/main" id="{CD7660CF-78AB-4DEA-BC7A-5567F3A50E14}"/>
              </a:ext>
            </a:extLst>
          </p:cNvPr>
          <p:cNvPicPr>
            <a:picLocks noChangeAspect="1"/>
          </p:cNvPicPr>
          <p:nvPr/>
        </p:nvPicPr>
        <p:blipFill>
          <a:blip r:embed="rId3"/>
          <a:stretch>
            <a:fillRect/>
          </a:stretch>
        </p:blipFill>
        <p:spPr>
          <a:xfrm>
            <a:off x="5681548" y="1079632"/>
            <a:ext cx="5438076" cy="4670860"/>
          </a:xfrm>
          <a:prstGeom prst="rect">
            <a:avLst/>
          </a:prstGeom>
        </p:spPr>
      </p:pic>
    </p:spTree>
    <p:extLst>
      <p:ext uri="{BB962C8B-B14F-4D97-AF65-F5344CB8AC3E}">
        <p14:creationId xmlns:p14="http://schemas.microsoft.com/office/powerpoint/2010/main" val="264247562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solidFill>
                  <a:srgbClr val="EBEBEB"/>
                </a:solidFill>
              </a:rPr>
              <a:t>$$$$$$$$$$$$$$$$$$$$$$</a:t>
            </a:r>
            <a:endParaRPr lang="en-US">
              <a:solidFill>
                <a:schemeClr val="tx1"/>
              </a:solidFill>
            </a:endParaRPr>
          </a:p>
        </p:txBody>
      </p:sp>
      <p:sp>
        <p:nvSpPr>
          <p:cNvPr id="3" name="Content Placeholder 2"/>
          <p:cNvSpPr>
            <a:spLocks noGrp="1"/>
          </p:cNvSpPr>
          <p:nvPr>
            <p:ph idx="1"/>
          </p:nvPr>
        </p:nvSpPr>
        <p:spPr>
          <a:xfrm>
            <a:off x="1154954" y="2603500"/>
            <a:ext cx="8825659" cy="3957938"/>
          </a:xfrm>
        </p:spPr>
        <p:txBody>
          <a:bodyPr vert="horz" lIns="91440" tIns="45720" rIns="91440" bIns="45720" rtlCol="0" anchor="t">
            <a:normAutofit/>
          </a:bodyPr>
          <a:lstStyle/>
          <a:p>
            <a:r>
              <a:rPr lang="en-US" sz="2400" b="1" dirty="0">
                <a:solidFill>
                  <a:srgbClr val="404040"/>
                </a:solidFill>
              </a:rPr>
              <a:t>Bright Futures: application opens October 1st and you have until graduation to complete requirements  </a:t>
            </a:r>
            <a:r>
              <a:rPr lang="en-US" sz="2400" dirty="0">
                <a:hlinkClick r:id="rId3"/>
              </a:rPr>
              <a:t>https://www.floridastudentfinancialaidsg.org/SAPHome/SAPHome?url=home</a:t>
            </a:r>
            <a:endParaRPr lang="en-US" sz="2400" b="1">
              <a:solidFill>
                <a:schemeClr val="tx1"/>
              </a:solidFill>
            </a:endParaRPr>
          </a:p>
          <a:p>
            <a:r>
              <a:rPr lang="en-US" sz="2400" b="1" dirty="0">
                <a:solidFill>
                  <a:srgbClr val="404040"/>
                </a:solidFill>
              </a:rPr>
              <a:t>Education Foundation: free scholarships counseling and financial aid workshops November 1</a:t>
            </a:r>
            <a:r>
              <a:rPr lang="en-US" sz="2400" b="1" baseline="30000" dirty="0">
                <a:solidFill>
                  <a:srgbClr val="404040"/>
                </a:solidFill>
              </a:rPr>
              <a:t>st</a:t>
            </a:r>
            <a:r>
              <a:rPr lang="en-US" sz="2400" b="1" dirty="0">
                <a:solidFill>
                  <a:srgbClr val="404040"/>
                </a:solidFill>
              </a:rPr>
              <a:t>  </a:t>
            </a:r>
            <a:r>
              <a:rPr lang="en-US" sz="2400" dirty="0">
                <a:solidFill>
                  <a:schemeClr val="tx1"/>
                </a:solidFill>
                <a:hlinkClick r:id="rId4">
                  <a:extLst>
                    <a:ext uri="{A12FA001-AC4F-418D-AE19-62706E023703}">
                      <ahyp:hlinkClr xmlns:ahyp="http://schemas.microsoft.com/office/drawing/2018/hyperlinkcolor" val="tx"/>
                    </a:ext>
                  </a:extLst>
                </a:hlinkClick>
              </a:rPr>
              <a:t>https://www.foundationosceola.org/</a:t>
            </a:r>
            <a:endParaRPr lang="en-US" sz="2400" b="1">
              <a:solidFill>
                <a:schemeClr val="tx1"/>
              </a:solidFill>
            </a:endParaRPr>
          </a:p>
          <a:p>
            <a:r>
              <a:rPr lang="en-US" sz="2400" b="1" dirty="0">
                <a:solidFill>
                  <a:srgbClr val="404040"/>
                </a:solidFill>
              </a:rPr>
              <a:t>FAFSA: Free Application for Federal Student Aid  opens Dec 1st. FAFSA.GOV</a:t>
            </a:r>
          </a:p>
          <a:p>
            <a:endParaRPr lang="en-US">
              <a:solidFill>
                <a:schemeClr val="tx1"/>
              </a:solidFill>
            </a:endParaRPr>
          </a:p>
        </p:txBody>
      </p:sp>
    </p:spTree>
    <p:extLst>
      <p:ext uri="{BB962C8B-B14F-4D97-AF65-F5344CB8AC3E}">
        <p14:creationId xmlns:p14="http://schemas.microsoft.com/office/powerpoint/2010/main" val="128064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0" name="Rectangle 39">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3" name="Rectangle 42">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7243" y="4944599"/>
            <a:ext cx="9453911" cy="1174947"/>
          </a:xfrm>
        </p:spPr>
        <p:txBody>
          <a:bodyPr vert="horz" lIns="91440" tIns="45720" rIns="91440" bIns="45720" rtlCol="0" anchor="b">
            <a:normAutofit/>
          </a:bodyPr>
          <a:lstStyle/>
          <a:p>
            <a:pPr>
              <a:lnSpc>
                <a:spcPct val="90000"/>
              </a:lnSpc>
            </a:pPr>
            <a:r>
              <a:rPr lang="en-US" sz="3800" b="0" i="0" kern="1200" dirty="0">
                <a:latin typeface="+mj-lt"/>
                <a:ea typeface="+mj-ea"/>
                <a:cs typeface="+mj-cs"/>
              </a:rPr>
              <a:t>How do I sign up for information for my Senior?</a:t>
            </a:r>
            <a:r>
              <a:rPr lang="en-US" sz="3800" dirty="0"/>
              <a:t> @ocsacl24</a:t>
            </a:r>
            <a:endParaRPr lang="en-US" sz="3800" b="0" i="0" kern="1200" dirty="0">
              <a:solidFill>
                <a:schemeClr val="bg2"/>
              </a:solidFill>
              <a:latin typeface="+mj-lt"/>
              <a:ea typeface="+mj-ea"/>
              <a:cs typeface="+mj-cs"/>
            </a:endParaRPr>
          </a:p>
        </p:txBody>
      </p:sp>
      <p:pic>
        <p:nvPicPr>
          <p:cNvPr id="7" name="Content Placeholder 6" descr="A screenshot of a cell phone&#10;&#10;Description generated with very high confidence">
            <a:extLst>
              <a:ext uri="{FF2B5EF4-FFF2-40B4-BE49-F238E27FC236}">
                <a16:creationId xmlns:a16="http://schemas.microsoft.com/office/drawing/2014/main" id="{76492BB2-907E-4B70-B165-303D4249C32E}"/>
              </a:ext>
            </a:extLst>
          </p:cNvPr>
          <p:cNvPicPr>
            <a:picLocks noGrp="1" noChangeAspect="1"/>
          </p:cNvPicPr>
          <p:nvPr>
            <p:ph idx="1"/>
          </p:nvPr>
        </p:nvPicPr>
        <p:blipFill>
          <a:blip r:embed="rId4"/>
          <a:stretch>
            <a:fillRect/>
          </a:stretch>
        </p:blipFill>
        <p:spPr>
          <a:xfrm>
            <a:off x="1337482" y="730726"/>
            <a:ext cx="3397383" cy="3506977"/>
          </a:xfrm>
          <a:prstGeom prst="roundRect">
            <a:avLst>
              <a:gd name="adj" fmla="val 1858"/>
            </a:avLst>
          </a:prstGeom>
          <a:effectLst/>
        </p:spPr>
      </p:pic>
      <p:pic>
        <p:nvPicPr>
          <p:cNvPr id="3" name="Picture 4" descr="Graphical user interface, text, application, chat or text message&#10;&#10;Description automatically generated">
            <a:extLst>
              <a:ext uri="{FF2B5EF4-FFF2-40B4-BE49-F238E27FC236}">
                <a16:creationId xmlns:a16="http://schemas.microsoft.com/office/drawing/2014/main" id="{BB82CB48-FBE2-4ABF-A43E-C53D4BCD2575}"/>
              </a:ext>
            </a:extLst>
          </p:cNvPr>
          <p:cNvPicPr>
            <a:picLocks noChangeAspect="1"/>
          </p:cNvPicPr>
          <p:nvPr/>
        </p:nvPicPr>
        <p:blipFill>
          <a:blip r:embed="rId5"/>
          <a:stretch>
            <a:fillRect/>
          </a:stretch>
        </p:blipFill>
        <p:spPr>
          <a:xfrm>
            <a:off x="5412989" y="730726"/>
            <a:ext cx="4946404" cy="4278269"/>
          </a:xfrm>
          <a:prstGeom prst="roundRect">
            <a:avLst>
              <a:gd name="adj" fmla="val 1858"/>
            </a:avLst>
          </a:prstGeom>
          <a:effectLst/>
        </p:spPr>
      </p:pic>
    </p:spTree>
    <p:extLst>
      <p:ext uri="{BB962C8B-B14F-4D97-AF65-F5344CB8AC3E}">
        <p14:creationId xmlns:p14="http://schemas.microsoft.com/office/powerpoint/2010/main" val="3810711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3" name="Rectangle 2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2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0" name="Rectangle 29">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218DA27-57AD-4EFA-B670-B2D9F3F91E80}"/>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4600" b="0" i="0" kern="1200">
                <a:solidFill>
                  <a:srgbClr val="EBEBEB"/>
                </a:solidFill>
                <a:latin typeface="+mj-lt"/>
                <a:ea typeface="+mj-ea"/>
                <a:cs typeface="+mj-cs"/>
              </a:rPr>
              <a:t>College and Career Resources-District</a:t>
            </a:r>
          </a:p>
        </p:txBody>
      </p:sp>
      <p:pic>
        <p:nvPicPr>
          <p:cNvPr id="4" name="Picture 4" descr="Text&#10;&#10;Description automatically generated">
            <a:extLst>
              <a:ext uri="{FF2B5EF4-FFF2-40B4-BE49-F238E27FC236}">
                <a16:creationId xmlns:a16="http://schemas.microsoft.com/office/drawing/2014/main" id="{95F97850-6131-4A32-86CA-D96C004E7800}"/>
              </a:ext>
            </a:extLst>
          </p:cNvPr>
          <p:cNvPicPr>
            <a:picLocks noGrp="1" noChangeAspect="1"/>
          </p:cNvPicPr>
          <p:nvPr>
            <p:ph idx="1"/>
          </p:nvPr>
        </p:nvPicPr>
        <p:blipFill>
          <a:blip r:embed="rId3"/>
          <a:stretch>
            <a:fillRect/>
          </a:stretch>
        </p:blipFill>
        <p:spPr>
          <a:xfrm>
            <a:off x="1109763" y="2139780"/>
            <a:ext cx="6470907" cy="257532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907792373"/>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AC3467EE-6C7C-4A1A-97D8-9765BDF41589}"/>
              </a:ext>
            </a:extLst>
          </p:cNvPr>
          <p:cNvSpPr>
            <a:spLocks noGrp="1"/>
          </p:cNvSpPr>
          <p:nvPr>
            <p:ph type="title"/>
          </p:nvPr>
        </p:nvSpPr>
        <p:spPr>
          <a:xfrm>
            <a:off x="1154955" y="973667"/>
            <a:ext cx="2942210" cy="4833745"/>
          </a:xfrm>
        </p:spPr>
        <p:txBody>
          <a:bodyPr>
            <a:normAutofit/>
          </a:bodyPr>
          <a:lstStyle/>
          <a:p>
            <a:r>
              <a:rPr lang="en-US" sz="2300" dirty="0">
                <a:solidFill>
                  <a:srgbClr val="EBEBEB"/>
                </a:solidFill>
              </a:rPr>
              <a:t>   Herff Jones</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2384EFC9-7479-2999-F2A5-56E4BD6DCF13}"/>
              </a:ext>
            </a:extLst>
          </p:cNvPr>
          <p:cNvGraphicFramePr>
            <a:graphicFrameLocks noGrp="1"/>
          </p:cNvGraphicFramePr>
          <p:nvPr>
            <p:ph idx="1"/>
            <p:extLst>
              <p:ext uri="{D42A27DB-BD31-4B8C-83A1-F6EECF244321}">
                <p14:modId xmlns:p14="http://schemas.microsoft.com/office/powerpoint/2010/main" val="407096141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8481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8" name="Rectangle 17">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78FE93B-E418-4BAE-A33C-64BB1EB419D5}"/>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000" b="0" i="0" kern="1200">
                <a:solidFill>
                  <a:srgbClr val="EBEBEB"/>
                </a:solidFill>
                <a:latin typeface="+mj-lt"/>
                <a:ea typeface="+mj-ea"/>
                <a:cs typeface="+mj-cs"/>
              </a:rPr>
              <a:t>Questions!</a:t>
            </a:r>
          </a:p>
        </p:txBody>
      </p:sp>
      <p:pic>
        <p:nvPicPr>
          <p:cNvPr id="5" name="Content Placeholder 4">
            <a:extLst>
              <a:ext uri="{FF2B5EF4-FFF2-40B4-BE49-F238E27FC236}">
                <a16:creationId xmlns:a16="http://schemas.microsoft.com/office/drawing/2014/main" id="{9E8ABE0C-1D16-4C56-9863-69D304B46E86}"/>
              </a:ext>
            </a:extLst>
          </p:cNvPr>
          <p:cNvPicPr>
            <a:picLocks noGrp="1" noChangeAspect="1"/>
          </p:cNvPicPr>
          <p:nvPr>
            <p:ph idx="1"/>
          </p:nvPr>
        </p:nvPicPr>
        <p:blipFill>
          <a:blip r:embed="rId3"/>
          <a:stretch>
            <a:fillRect/>
          </a:stretch>
        </p:blipFill>
        <p:spPr>
          <a:xfrm>
            <a:off x="1109763" y="1502348"/>
            <a:ext cx="6470907" cy="385018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28792767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9" name="Rectangle 18">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3800" b="0" i="0" kern="1200" dirty="0">
                <a:solidFill>
                  <a:srgbClr val="EBEBEB"/>
                </a:solidFill>
                <a:latin typeface="+mj-lt"/>
                <a:ea typeface="+mj-ea"/>
                <a:cs typeface="+mj-cs"/>
              </a:rPr>
              <a:t>How do I make an appointment with the counselor?</a:t>
            </a:r>
          </a:p>
        </p:txBody>
      </p:sp>
      <p:pic>
        <p:nvPicPr>
          <p:cNvPr id="6" name="Content Placeholder 5" descr="A screenshot of a school counseling department&#10;&#10;Description automatically generated">
            <a:extLst>
              <a:ext uri="{FF2B5EF4-FFF2-40B4-BE49-F238E27FC236}">
                <a16:creationId xmlns:a16="http://schemas.microsoft.com/office/drawing/2014/main" id="{03B08E38-FCB3-31B2-9E5B-0CB2C85F0C91}"/>
              </a:ext>
            </a:extLst>
          </p:cNvPr>
          <p:cNvPicPr>
            <a:picLocks noGrp="1" noChangeAspect="1"/>
          </p:cNvPicPr>
          <p:nvPr>
            <p:ph idx="1"/>
          </p:nvPr>
        </p:nvPicPr>
        <p:blipFill rotWithShape="1">
          <a:blip r:embed="rId4"/>
          <a:srcRect l="7683" r="6675"/>
          <a:stretch/>
        </p:blipFill>
        <p:spPr>
          <a:xfrm>
            <a:off x="703963" y="1269404"/>
            <a:ext cx="7248867" cy="4090376"/>
          </a:xfrm>
        </p:spPr>
      </p:pic>
      <p:sp>
        <p:nvSpPr>
          <p:cNvPr id="7" name="Arrow: Left 6">
            <a:extLst>
              <a:ext uri="{FF2B5EF4-FFF2-40B4-BE49-F238E27FC236}">
                <a16:creationId xmlns:a16="http://schemas.microsoft.com/office/drawing/2014/main" id="{EA60FD3E-FE37-17E9-3BEA-465734B88819}"/>
              </a:ext>
            </a:extLst>
          </p:cNvPr>
          <p:cNvSpPr/>
          <p:nvPr/>
        </p:nvSpPr>
        <p:spPr>
          <a:xfrm>
            <a:off x="2188308" y="3458308"/>
            <a:ext cx="586153" cy="14653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79189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a:normAutofit/>
          </a:bodyPr>
          <a:lstStyle/>
          <a:p>
            <a:r>
              <a:rPr lang="en-US">
                <a:solidFill>
                  <a:srgbClr val="EBEBEB"/>
                </a:solidFill>
              </a:rPr>
              <a:t>Post-secondary options</a:t>
            </a: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CEEA41E-A0DE-46E1-8D9B-88C3D541549F}"/>
              </a:ext>
            </a:extLst>
          </p:cNvPr>
          <p:cNvGraphicFramePr>
            <a:graphicFrameLocks noGrp="1"/>
          </p:cNvGraphicFramePr>
          <p:nvPr>
            <p:ph idx="1"/>
            <p:extLst>
              <p:ext uri="{D42A27DB-BD31-4B8C-83A1-F6EECF244321}">
                <p14:modId xmlns:p14="http://schemas.microsoft.com/office/powerpoint/2010/main" val="156796608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2415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EB97049-E77A-4978-9DDA-7C0598EFA19B}"/>
              </a:ext>
            </a:extLst>
          </p:cNvPr>
          <p:cNvSpPr>
            <a:spLocks noGrp="1"/>
          </p:cNvSpPr>
          <p:nvPr>
            <p:ph type="title"/>
          </p:nvPr>
        </p:nvSpPr>
        <p:spPr>
          <a:xfrm>
            <a:off x="1154955" y="973667"/>
            <a:ext cx="2942210" cy="4833745"/>
          </a:xfrm>
        </p:spPr>
        <p:txBody>
          <a:bodyPr>
            <a:normAutofit/>
          </a:bodyPr>
          <a:lstStyle/>
          <a:p>
            <a:r>
              <a:rPr lang="en-US">
                <a:solidFill>
                  <a:srgbClr val="EBEBEB"/>
                </a:solidFill>
              </a:rPr>
              <a:t>Post secondary options</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BF34AAF-B02C-49B1-A4B9-02EBB5C7666D}"/>
              </a:ext>
            </a:extLst>
          </p:cNvPr>
          <p:cNvGraphicFramePr>
            <a:graphicFrameLocks noGrp="1"/>
          </p:cNvGraphicFramePr>
          <p:nvPr>
            <p:ph idx="1"/>
            <p:extLst>
              <p:ext uri="{D42A27DB-BD31-4B8C-83A1-F6EECF244321}">
                <p14:modId xmlns:p14="http://schemas.microsoft.com/office/powerpoint/2010/main" val="34104288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8234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73F9-31BF-422E-B8D6-888D579EF316}"/>
              </a:ext>
            </a:extLst>
          </p:cNvPr>
          <p:cNvSpPr>
            <a:spLocks noGrp="1"/>
          </p:cNvSpPr>
          <p:nvPr>
            <p:ph type="title"/>
          </p:nvPr>
        </p:nvSpPr>
        <p:spPr>
          <a:xfrm>
            <a:off x="1154954" y="973668"/>
            <a:ext cx="8825659" cy="924678"/>
          </a:xfrm>
        </p:spPr>
        <p:txBody>
          <a:bodyPr/>
          <a:lstStyle/>
          <a:p>
            <a:pPr algn="ctr"/>
            <a:r>
              <a:rPr lang="en-US"/>
              <a:t>Schedule an appointment with your School Counselor</a:t>
            </a:r>
          </a:p>
        </p:txBody>
      </p:sp>
      <p:sp>
        <p:nvSpPr>
          <p:cNvPr id="3" name="Text Placeholder 2">
            <a:extLst>
              <a:ext uri="{FF2B5EF4-FFF2-40B4-BE49-F238E27FC236}">
                <a16:creationId xmlns:a16="http://schemas.microsoft.com/office/drawing/2014/main" id="{91A08490-4112-4E8A-B8BE-4FB27BAB2238}"/>
              </a:ext>
            </a:extLst>
          </p:cNvPr>
          <p:cNvSpPr>
            <a:spLocks noGrp="1"/>
          </p:cNvSpPr>
          <p:nvPr>
            <p:ph type="body" idx="1"/>
          </p:nvPr>
        </p:nvSpPr>
        <p:spPr/>
        <p:txBody>
          <a:bodyPr/>
          <a:lstStyle/>
          <a:p>
            <a:r>
              <a:rPr lang="en-US"/>
              <a:t>Mr. Arrington</a:t>
            </a:r>
          </a:p>
        </p:txBody>
      </p:sp>
      <p:sp>
        <p:nvSpPr>
          <p:cNvPr id="4" name="Text Placeholder 3">
            <a:extLst>
              <a:ext uri="{FF2B5EF4-FFF2-40B4-BE49-F238E27FC236}">
                <a16:creationId xmlns:a16="http://schemas.microsoft.com/office/drawing/2014/main" id="{2D05F67E-1F9A-40F5-A260-D3D9F61F69FD}"/>
              </a:ext>
            </a:extLst>
          </p:cNvPr>
          <p:cNvSpPr>
            <a:spLocks noGrp="1"/>
          </p:cNvSpPr>
          <p:nvPr>
            <p:ph type="body" sz="half" idx="15"/>
          </p:nvPr>
        </p:nvSpPr>
        <p:spPr/>
        <p:txBody>
          <a:bodyPr/>
          <a:lstStyle/>
          <a:p>
            <a:endParaRPr lang="en-US"/>
          </a:p>
        </p:txBody>
      </p:sp>
      <p:sp>
        <p:nvSpPr>
          <p:cNvPr id="5" name="Text Placeholder 4">
            <a:extLst>
              <a:ext uri="{FF2B5EF4-FFF2-40B4-BE49-F238E27FC236}">
                <a16:creationId xmlns:a16="http://schemas.microsoft.com/office/drawing/2014/main" id="{51E8EF3F-DA8E-4AD8-9749-C92CD096900D}"/>
              </a:ext>
            </a:extLst>
          </p:cNvPr>
          <p:cNvSpPr>
            <a:spLocks noGrp="1"/>
          </p:cNvSpPr>
          <p:nvPr>
            <p:ph type="body" sz="quarter" idx="3"/>
          </p:nvPr>
        </p:nvSpPr>
        <p:spPr/>
        <p:txBody>
          <a:bodyPr/>
          <a:lstStyle/>
          <a:p>
            <a:r>
              <a:rPr lang="en-US"/>
              <a:t>Ms. Karaki</a:t>
            </a:r>
          </a:p>
        </p:txBody>
      </p:sp>
      <p:sp>
        <p:nvSpPr>
          <p:cNvPr id="6" name="Text Placeholder 5">
            <a:extLst>
              <a:ext uri="{FF2B5EF4-FFF2-40B4-BE49-F238E27FC236}">
                <a16:creationId xmlns:a16="http://schemas.microsoft.com/office/drawing/2014/main" id="{22BFB8EF-06E9-44FD-8475-CFC3DBA8EDC8}"/>
              </a:ext>
            </a:extLst>
          </p:cNvPr>
          <p:cNvSpPr>
            <a:spLocks noGrp="1"/>
          </p:cNvSpPr>
          <p:nvPr>
            <p:ph type="body" sz="half" idx="16"/>
          </p:nvPr>
        </p:nvSpPr>
        <p:spPr/>
        <p:txBody>
          <a:bodyPr/>
          <a:lstStyle/>
          <a:p>
            <a:endParaRPr lang="en-US"/>
          </a:p>
        </p:txBody>
      </p:sp>
      <p:sp>
        <p:nvSpPr>
          <p:cNvPr id="7" name="Text Placeholder 6">
            <a:extLst>
              <a:ext uri="{FF2B5EF4-FFF2-40B4-BE49-F238E27FC236}">
                <a16:creationId xmlns:a16="http://schemas.microsoft.com/office/drawing/2014/main" id="{EBDAEDF6-202B-4E6F-8E18-DE3450DAEDE2}"/>
              </a:ext>
            </a:extLst>
          </p:cNvPr>
          <p:cNvSpPr>
            <a:spLocks noGrp="1"/>
          </p:cNvSpPr>
          <p:nvPr>
            <p:ph type="body" sz="quarter" idx="13"/>
          </p:nvPr>
        </p:nvSpPr>
        <p:spPr/>
        <p:txBody>
          <a:bodyPr/>
          <a:lstStyle/>
          <a:p>
            <a:r>
              <a:rPr lang="en-US"/>
              <a:t>Ms. Gill</a:t>
            </a:r>
          </a:p>
        </p:txBody>
      </p:sp>
      <p:sp>
        <p:nvSpPr>
          <p:cNvPr id="8" name="Text Placeholder 7">
            <a:extLst>
              <a:ext uri="{FF2B5EF4-FFF2-40B4-BE49-F238E27FC236}">
                <a16:creationId xmlns:a16="http://schemas.microsoft.com/office/drawing/2014/main" id="{7B906E93-51B4-4B6D-A795-8E0A72910BBC}"/>
              </a:ext>
            </a:extLst>
          </p:cNvPr>
          <p:cNvSpPr>
            <a:spLocks noGrp="1"/>
          </p:cNvSpPr>
          <p:nvPr>
            <p:ph type="body" sz="half" idx="17"/>
          </p:nvPr>
        </p:nvSpPr>
        <p:spPr/>
        <p:txBody>
          <a:bodyPr/>
          <a:lstStyle/>
          <a:p>
            <a:endParaRPr lang="en-US"/>
          </a:p>
        </p:txBody>
      </p:sp>
      <p:pic>
        <p:nvPicPr>
          <p:cNvPr id="9" name="Picture 9" descr="A picture containing text&#10;&#10;Description automatically generated">
            <a:extLst>
              <a:ext uri="{FF2B5EF4-FFF2-40B4-BE49-F238E27FC236}">
                <a16:creationId xmlns:a16="http://schemas.microsoft.com/office/drawing/2014/main" id="{8C0BEB17-E041-41E4-96E6-988D85AC6A3B}"/>
              </a:ext>
            </a:extLst>
          </p:cNvPr>
          <p:cNvPicPr>
            <a:picLocks noChangeAspect="1"/>
          </p:cNvPicPr>
          <p:nvPr/>
        </p:nvPicPr>
        <p:blipFill>
          <a:blip r:embed="rId2"/>
          <a:stretch>
            <a:fillRect/>
          </a:stretch>
        </p:blipFill>
        <p:spPr>
          <a:xfrm>
            <a:off x="850900" y="3823075"/>
            <a:ext cx="3595914" cy="1325492"/>
          </a:xfrm>
          <a:prstGeom prst="rect">
            <a:avLst/>
          </a:prstGeom>
        </p:spPr>
      </p:pic>
      <p:pic>
        <p:nvPicPr>
          <p:cNvPr id="10" name="Picture 10" descr="Qr code&#10;&#10;Description automatically generated">
            <a:extLst>
              <a:ext uri="{FF2B5EF4-FFF2-40B4-BE49-F238E27FC236}">
                <a16:creationId xmlns:a16="http://schemas.microsoft.com/office/drawing/2014/main" id="{BFD1D4B6-F4DB-46CE-90CA-83111B673A9E}"/>
              </a:ext>
            </a:extLst>
          </p:cNvPr>
          <p:cNvPicPr>
            <a:picLocks noChangeAspect="1"/>
          </p:cNvPicPr>
          <p:nvPr/>
        </p:nvPicPr>
        <p:blipFill>
          <a:blip r:embed="rId3"/>
          <a:stretch>
            <a:fillRect/>
          </a:stretch>
        </p:blipFill>
        <p:spPr>
          <a:xfrm>
            <a:off x="4515758" y="3900994"/>
            <a:ext cx="3060701" cy="1396441"/>
          </a:xfrm>
          <a:prstGeom prst="rect">
            <a:avLst/>
          </a:prstGeom>
        </p:spPr>
      </p:pic>
      <p:pic>
        <p:nvPicPr>
          <p:cNvPr id="11" name="Picture 11" descr="A picture containing graphical user interface&#10;&#10;Description automatically generated">
            <a:extLst>
              <a:ext uri="{FF2B5EF4-FFF2-40B4-BE49-F238E27FC236}">
                <a16:creationId xmlns:a16="http://schemas.microsoft.com/office/drawing/2014/main" id="{25A86BA8-D0BA-43AC-B136-B6EAB353D667}"/>
              </a:ext>
            </a:extLst>
          </p:cNvPr>
          <p:cNvPicPr>
            <a:picLocks noChangeAspect="1"/>
          </p:cNvPicPr>
          <p:nvPr/>
        </p:nvPicPr>
        <p:blipFill>
          <a:blip r:embed="rId4"/>
          <a:stretch>
            <a:fillRect/>
          </a:stretch>
        </p:blipFill>
        <p:spPr>
          <a:xfrm>
            <a:off x="7763328" y="3847162"/>
            <a:ext cx="3296557" cy="1304532"/>
          </a:xfrm>
          <a:prstGeom prst="rect">
            <a:avLst/>
          </a:prstGeom>
        </p:spPr>
      </p:pic>
    </p:spTree>
    <p:extLst>
      <p:ext uri="{BB962C8B-B14F-4D97-AF65-F5344CB8AC3E}">
        <p14:creationId xmlns:p14="http://schemas.microsoft.com/office/powerpoint/2010/main" val="342236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706964"/>
          </a:xfrm>
        </p:spPr>
        <p:txBody>
          <a:bodyPr>
            <a:normAutofit/>
          </a:bodyPr>
          <a:lstStyle/>
          <a:p>
            <a:r>
              <a:rPr lang="en-US">
                <a:solidFill>
                  <a:srgbClr val="EBEBEB"/>
                </a:solidFill>
              </a:rPr>
              <a:t>What does it take to get accepted?</a:t>
            </a:r>
          </a:p>
        </p:txBody>
      </p:sp>
      <p:pic>
        <p:nvPicPr>
          <p:cNvPr id="9" name="Graphic 6" descr="Checkmark">
            <a:extLst>
              <a:ext uri="{FF2B5EF4-FFF2-40B4-BE49-F238E27FC236}">
                <a16:creationId xmlns:a16="http://schemas.microsoft.com/office/drawing/2014/main" id="{A4A88B31-7D6E-42ED-A905-95AB0CB19B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90397" y="2775951"/>
            <a:ext cx="3067163"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5085348" y="3091543"/>
            <a:ext cx="6107586" cy="2928257"/>
          </a:xfrm>
        </p:spPr>
        <p:txBody>
          <a:bodyPr vert="horz" lIns="91440" tIns="45720" rIns="91440" bIns="45720" rtlCol="0" anchor="ctr">
            <a:normAutofit fontScale="92500" lnSpcReduction="10000"/>
          </a:bodyPr>
          <a:lstStyle/>
          <a:p>
            <a:pPr marL="0" indent="0">
              <a:buNone/>
            </a:pPr>
            <a:r>
              <a:rPr lang="en-US" sz="2800"/>
              <a:t>Holistic Review</a:t>
            </a:r>
          </a:p>
          <a:p>
            <a:r>
              <a:rPr lang="en-US" sz="2800"/>
              <a:t>Rigor/GPA</a:t>
            </a:r>
          </a:p>
          <a:p>
            <a:r>
              <a:rPr lang="en-US" sz="2800"/>
              <a:t>ACT/SAT Scores</a:t>
            </a:r>
          </a:p>
          <a:p>
            <a:r>
              <a:rPr lang="en-US" sz="2800"/>
              <a:t>Extracurricular activities</a:t>
            </a:r>
          </a:p>
          <a:p>
            <a:r>
              <a:rPr lang="en-US" sz="2800"/>
              <a:t>Recommendations</a:t>
            </a:r>
          </a:p>
          <a:p>
            <a:r>
              <a:rPr lang="en-US" sz="2800"/>
              <a:t>Application Essays</a:t>
            </a:r>
          </a:p>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35781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DECA11-8F23-4BFB-819D-1C5A97840D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24DBF623-F256-43E8-93AC-B5467A91F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Freeform 5">
              <a:extLst>
                <a:ext uri="{FF2B5EF4-FFF2-40B4-BE49-F238E27FC236}">
                  <a16:creationId xmlns:a16="http://schemas.microsoft.com/office/drawing/2014/main" id="{B6AB7373-B022-4BA1-B8E7-D2C342475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994087" y="1130603"/>
            <a:ext cx="2851585" cy="4596794"/>
          </a:xfrm>
        </p:spPr>
        <p:txBody>
          <a:bodyPr anchor="ctr">
            <a:normAutofit/>
          </a:bodyPr>
          <a:lstStyle/>
          <a:p>
            <a:r>
              <a:rPr lang="en-US" sz="3200">
                <a:solidFill>
                  <a:srgbClr val="EBEBEB"/>
                </a:solidFill>
              </a:rPr>
              <a:t>Rigor/GPA</a:t>
            </a:r>
          </a:p>
        </p:txBody>
      </p:sp>
      <p:sp>
        <p:nvSpPr>
          <p:cNvPr id="12" name="Freeform: Shape 11">
            <a:extLst>
              <a:ext uri="{FF2B5EF4-FFF2-40B4-BE49-F238E27FC236}">
                <a16:creationId xmlns:a16="http://schemas.microsoft.com/office/drawing/2014/main" id="{E0BFF7C8-A0F2-492C-AD80-E74CED0D1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838669">
            <a:off x="2884218" y="1683278"/>
            <a:ext cx="2934265" cy="437897"/>
          </a:xfrm>
          <a:custGeom>
            <a:avLst/>
            <a:gdLst>
              <a:gd name="connsiteX0" fmla="*/ 2934265 w 2934265"/>
              <a:gd name="connsiteY0" fmla="*/ 0 h 437897"/>
              <a:gd name="connsiteX1" fmla="*/ 2888069 w 2934265"/>
              <a:gd name="connsiteY1" fmla="*/ 437897 h 437897"/>
              <a:gd name="connsiteX2" fmla="*/ 2791337 w 2934265"/>
              <a:gd name="connsiteY2" fmla="*/ 437084 h 437897"/>
              <a:gd name="connsiteX3" fmla="*/ 25070 w 2934265"/>
              <a:gd name="connsiteY3" fmla="*/ 208388 h 437897"/>
              <a:gd name="connsiteX4" fmla="*/ 0 w 2934265"/>
              <a:gd name="connsiteY4" fmla="*/ 141220 h 437897"/>
              <a:gd name="connsiteX5" fmla="*/ 157202 w 2934265"/>
              <a:gd name="connsiteY5" fmla="*/ 150137 h 437897"/>
              <a:gd name="connsiteX6" fmla="*/ 237720 w 2934265"/>
              <a:gd name="connsiteY6" fmla="*/ 153470 h 437897"/>
              <a:gd name="connsiteX7" fmla="*/ 320008 w 2934265"/>
              <a:gd name="connsiteY7" fmla="*/ 156970 h 437897"/>
              <a:gd name="connsiteX8" fmla="*/ 403475 w 2934265"/>
              <a:gd name="connsiteY8" fmla="*/ 160304 h 437897"/>
              <a:gd name="connsiteX9" fmla="*/ 487532 w 2934265"/>
              <a:gd name="connsiteY9" fmla="*/ 162387 h 437897"/>
              <a:gd name="connsiteX10" fmla="*/ 573065 w 2934265"/>
              <a:gd name="connsiteY10" fmla="*/ 164387 h 437897"/>
              <a:gd name="connsiteX11" fmla="*/ 660071 w 2934265"/>
              <a:gd name="connsiteY11" fmla="*/ 166470 h 437897"/>
              <a:gd name="connsiteX12" fmla="*/ 748258 w 2934265"/>
              <a:gd name="connsiteY12" fmla="*/ 167887 h 437897"/>
              <a:gd name="connsiteX13" fmla="*/ 837329 w 2934265"/>
              <a:gd name="connsiteY13" fmla="*/ 167887 h 437897"/>
              <a:gd name="connsiteX14" fmla="*/ 927580 w 2934265"/>
              <a:gd name="connsiteY14" fmla="*/ 168470 h 437897"/>
              <a:gd name="connsiteX15" fmla="*/ 1018716 w 2934265"/>
              <a:gd name="connsiteY15" fmla="*/ 167887 h 437897"/>
              <a:gd name="connsiteX16" fmla="*/ 1110736 w 2934265"/>
              <a:gd name="connsiteY16" fmla="*/ 166470 h 437897"/>
              <a:gd name="connsiteX17" fmla="*/ 1203052 w 2934265"/>
              <a:gd name="connsiteY17" fmla="*/ 165137 h 437897"/>
              <a:gd name="connsiteX18" fmla="*/ 1296547 w 2934265"/>
              <a:gd name="connsiteY18" fmla="*/ 162387 h 437897"/>
              <a:gd name="connsiteX19" fmla="*/ 1391222 w 2934265"/>
              <a:gd name="connsiteY19" fmla="*/ 159720 h 437897"/>
              <a:gd name="connsiteX20" fmla="*/ 1485308 w 2934265"/>
              <a:gd name="connsiteY20" fmla="*/ 156220 h 437897"/>
              <a:gd name="connsiteX21" fmla="*/ 1580573 w 2934265"/>
              <a:gd name="connsiteY21" fmla="*/ 151553 h 437897"/>
              <a:gd name="connsiteX22" fmla="*/ 1677017 w 2934265"/>
              <a:gd name="connsiteY22" fmla="*/ 146053 h 437897"/>
              <a:gd name="connsiteX23" fmla="*/ 1773462 w 2934265"/>
              <a:gd name="connsiteY23" fmla="*/ 140636 h 437897"/>
              <a:gd name="connsiteX24" fmla="*/ 1869907 w 2934265"/>
              <a:gd name="connsiteY24" fmla="*/ 133720 h 437897"/>
              <a:gd name="connsiteX25" fmla="*/ 1968121 w 2934265"/>
              <a:gd name="connsiteY25" fmla="*/ 125553 h 437897"/>
              <a:gd name="connsiteX26" fmla="*/ 2064566 w 2934265"/>
              <a:gd name="connsiteY26" fmla="*/ 117386 h 437897"/>
              <a:gd name="connsiteX27" fmla="*/ 2162780 w 2934265"/>
              <a:gd name="connsiteY27" fmla="*/ 107802 h 437897"/>
              <a:gd name="connsiteX28" fmla="*/ 2261880 w 2934265"/>
              <a:gd name="connsiteY28" fmla="*/ 97552 h 437897"/>
              <a:gd name="connsiteX29" fmla="*/ 2359209 w 2934265"/>
              <a:gd name="connsiteY29" fmla="*/ 86635 h 437897"/>
              <a:gd name="connsiteX30" fmla="*/ 2457718 w 2934265"/>
              <a:gd name="connsiteY30" fmla="*/ 73802 h 437897"/>
              <a:gd name="connsiteX31" fmla="*/ 2556228 w 2934265"/>
              <a:gd name="connsiteY31" fmla="*/ 60135 h 437897"/>
              <a:gd name="connsiteX32" fmla="*/ 2654737 w 2934265"/>
              <a:gd name="connsiteY32" fmla="*/ 46552 h 437897"/>
              <a:gd name="connsiteX33" fmla="*/ 2752951 w 2934265"/>
              <a:gd name="connsiteY33" fmla="*/ 30718 h 437897"/>
              <a:gd name="connsiteX34" fmla="*/ 2851166 w 2934265"/>
              <a:gd name="connsiteY34" fmla="*/ 14384 h 43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4265" h="437897">
                <a:moveTo>
                  <a:pt x="2934265" y="0"/>
                </a:moveTo>
                <a:lnTo>
                  <a:pt x="2888069" y="437897"/>
                </a:lnTo>
                <a:lnTo>
                  <a:pt x="2791337" y="437084"/>
                </a:lnTo>
                <a:cubicBezTo>
                  <a:pt x="2010492" y="424446"/>
                  <a:pt x="481578" y="316124"/>
                  <a:pt x="25070" y="208388"/>
                </a:cubicBezTo>
                <a:cubicBezTo>
                  <a:pt x="16811" y="185970"/>
                  <a:pt x="8258" y="163637"/>
                  <a:pt x="0" y="141220"/>
                </a:cubicBezTo>
                <a:lnTo>
                  <a:pt x="157202" y="150137"/>
                </a:lnTo>
                <a:lnTo>
                  <a:pt x="237720" y="153470"/>
                </a:lnTo>
                <a:lnTo>
                  <a:pt x="320008" y="156970"/>
                </a:lnTo>
                <a:lnTo>
                  <a:pt x="403475" y="160304"/>
                </a:lnTo>
                <a:lnTo>
                  <a:pt x="487532" y="162387"/>
                </a:lnTo>
                <a:lnTo>
                  <a:pt x="573065" y="164387"/>
                </a:lnTo>
                <a:lnTo>
                  <a:pt x="660071" y="166470"/>
                </a:lnTo>
                <a:lnTo>
                  <a:pt x="748258" y="167887"/>
                </a:lnTo>
                <a:lnTo>
                  <a:pt x="837329" y="167887"/>
                </a:lnTo>
                <a:lnTo>
                  <a:pt x="927580" y="168470"/>
                </a:lnTo>
                <a:lnTo>
                  <a:pt x="1018716" y="167887"/>
                </a:lnTo>
                <a:lnTo>
                  <a:pt x="1110736" y="166470"/>
                </a:lnTo>
                <a:lnTo>
                  <a:pt x="1203052" y="165137"/>
                </a:lnTo>
                <a:lnTo>
                  <a:pt x="1296547" y="162387"/>
                </a:lnTo>
                <a:lnTo>
                  <a:pt x="1391222" y="159720"/>
                </a:lnTo>
                <a:lnTo>
                  <a:pt x="1485308" y="156220"/>
                </a:lnTo>
                <a:lnTo>
                  <a:pt x="1580573" y="151553"/>
                </a:lnTo>
                <a:lnTo>
                  <a:pt x="1677017" y="146053"/>
                </a:lnTo>
                <a:lnTo>
                  <a:pt x="1773462" y="140636"/>
                </a:lnTo>
                <a:lnTo>
                  <a:pt x="1869907" y="133720"/>
                </a:lnTo>
                <a:lnTo>
                  <a:pt x="1968121" y="125553"/>
                </a:lnTo>
                <a:lnTo>
                  <a:pt x="2064566" y="117386"/>
                </a:lnTo>
                <a:lnTo>
                  <a:pt x="2162780" y="107802"/>
                </a:lnTo>
                <a:lnTo>
                  <a:pt x="2261880" y="97552"/>
                </a:lnTo>
                <a:lnTo>
                  <a:pt x="2359209" y="86635"/>
                </a:lnTo>
                <a:lnTo>
                  <a:pt x="2457718" y="73802"/>
                </a:lnTo>
                <a:lnTo>
                  <a:pt x="2556228" y="60135"/>
                </a:lnTo>
                <a:lnTo>
                  <a:pt x="2654737" y="46552"/>
                </a:lnTo>
                <a:lnTo>
                  <a:pt x="2752951" y="30718"/>
                </a:lnTo>
                <a:lnTo>
                  <a:pt x="2851166" y="14384"/>
                </a:lnTo>
                <a:close/>
              </a:path>
            </a:pathLst>
          </a:custGeom>
          <a:solidFill>
            <a:schemeClr val="bg1">
              <a:alpha val="20000"/>
            </a:schemeClr>
          </a:solidFill>
          <a:ln>
            <a:noFill/>
          </a:ln>
        </p:spPr>
        <p:txBody>
          <a:bodyPr wrap="square">
            <a:noAutofit/>
          </a:bodyPr>
          <a:lstStyle/>
          <a:p>
            <a:endParaRPr lang="en-US"/>
          </a:p>
        </p:txBody>
      </p:sp>
      <p:sp useBgFill="1">
        <p:nvSpPr>
          <p:cNvPr id="14" name="Freeform: Shape 13">
            <a:extLst>
              <a:ext uri="{FF2B5EF4-FFF2-40B4-BE49-F238E27FC236}">
                <a16:creationId xmlns:a16="http://schemas.microsoft.com/office/drawing/2014/main" id="{F8FA804E-1D25-47B6-B418-617D700B0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973494" y="-361419"/>
            <a:ext cx="5982968" cy="7580834"/>
          </a:xfrm>
          <a:custGeom>
            <a:avLst/>
            <a:gdLst>
              <a:gd name="connsiteX0" fmla="*/ 5982968 w 5982968"/>
              <a:gd name="connsiteY0" fmla="*/ 1177 h 7521140"/>
              <a:gd name="connsiteX1" fmla="*/ 5982968 w 5982968"/>
              <a:gd name="connsiteY1" fmla="*/ 1344715 h 7521140"/>
              <a:gd name="connsiteX2" fmla="*/ 5982967 w 5982968"/>
              <a:gd name="connsiteY2" fmla="*/ 1344715 h 7521140"/>
              <a:gd name="connsiteX3" fmla="*/ 5982967 w 5982968"/>
              <a:gd name="connsiteY3" fmla="*/ 6152387 h 7521140"/>
              <a:gd name="connsiteX4" fmla="*/ 5982968 w 5982968"/>
              <a:gd name="connsiteY4" fmla="*/ 6152387 h 7521140"/>
              <a:gd name="connsiteX5" fmla="*/ 5982968 w 5982968"/>
              <a:gd name="connsiteY5" fmla="*/ 7521140 h 7521140"/>
              <a:gd name="connsiteX6" fmla="*/ 0 w 5982968"/>
              <a:gd name="connsiteY6" fmla="*/ 7521140 h 7521140"/>
              <a:gd name="connsiteX7" fmla="*/ 0 w 5982968"/>
              <a:gd name="connsiteY7" fmla="*/ 6152387 h 7521140"/>
              <a:gd name="connsiteX8" fmla="*/ 2 w 5982968"/>
              <a:gd name="connsiteY8" fmla="*/ 6152387 h 7521140"/>
              <a:gd name="connsiteX9" fmla="*/ 2 w 5982968"/>
              <a:gd name="connsiteY9" fmla="*/ 905354 h 7521140"/>
              <a:gd name="connsiteX10" fmla="*/ 3 w 5982968"/>
              <a:gd name="connsiteY10" fmla="*/ 905354 h 7521140"/>
              <a:gd name="connsiteX11" fmla="*/ 3 w 5982968"/>
              <a:gd name="connsiteY11" fmla="*/ 0 h 7521140"/>
              <a:gd name="connsiteX12" fmla="*/ 35302 w 5982968"/>
              <a:gd name="connsiteY12" fmla="*/ 5883 h 7521140"/>
              <a:gd name="connsiteX13" fmla="*/ 138808 w 5982968"/>
              <a:gd name="connsiteY13" fmla="*/ 23197 h 7521140"/>
              <a:gd name="connsiteX14" fmla="*/ 214194 w 5982968"/>
              <a:gd name="connsiteY14" fmla="*/ 35299 h 7521140"/>
              <a:gd name="connsiteX15" fmla="*/ 303938 w 5982968"/>
              <a:gd name="connsiteY15" fmla="*/ 48074 h 7521140"/>
              <a:gd name="connsiteX16" fmla="*/ 410435 w 5982968"/>
              <a:gd name="connsiteY16" fmla="*/ 63370 h 7521140"/>
              <a:gd name="connsiteX17" fmla="*/ 528299 w 5982968"/>
              <a:gd name="connsiteY17" fmla="*/ 79507 h 7521140"/>
              <a:gd name="connsiteX18" fmla="*/ 661121 w 5982968"/>
              <a:gd name="connsiteY18" fmla="*/ 96484 h 7521140"/>
              <a:gd name="connsiteX19" fmla="*/ 805909 w 5982968"/>
              <a:gd name="connsiteY19" fmla="*/ 114469 h 7521140"/>
              <a:gd name="connsiteX20" fmla="*/ 963260 w 5982968"/>
              <a:gd name="connsiteY20" fmla="*/ 132455 h 7521140"/>
              <a:gd name="connsiteX21" fmla="*/ 1130783 w 5982968"/>
              <a:gd name="connsiteY21" fmla="*/ 150776 h 7521140"/>
              <a:gd name="connsiteX22" fmla="*/ 1311469 w 5982968"/>
              <a:gd name="connsiteY22" fmla="*/ 167753 h 7521140"/>
              <a:gd name="connsiteX23" fmla="*/ 1500531 w 5982968"/>
              <a:gd name="connsiteY23" fmla="*/ 184058 h 7521140"/>
              <a:gd name="connsiteX24" fmla="*/ 1700362 w 5982968"/>
              <a:gd name="connsiteY24" fmla="*/ 198850 h 7521140"/>
              <a:gd name="connsiteX25" fmla="*/ 1908569 w 5982968"/>
              <a:gd name="connsiteY25" fmla="*/ 212969 h 7521140"/>
              <a:gd name="connsiteX26" fmla="*/ 2125751 w 5982968"/>
              <a:gd name="connsiteY26" fmla="*/ 226249 h 7521140"/>
              <a:gd name="connsiteX27" fmla="*/ 2237034 w 5982968"/>
              <a:gd name="connsiteY27" fmla="*/ 230955 h 7521140"/>
              <a:gd name="connsiteX28" fmla="*/ 2350710 w 5982968"/>
              <a:gd name="connsiteY28" fmla="*/ 236166 h 7521140"/>
              <a:gd name="connsiteX29" fmla="*/ 2466181 w 5982968"/>
              <a:gd name="connsiteY29" fmla="*/ 241040 h 7521140"/>
              <a:gd name="connsiteX30" fmla="*/ 2582251 w 5982968"/>
              <a:gd name="connsiteY30" fmla="*/ 244234 h 7521140"/>
              <a:gd name="connsiteX31" fmla="*/ 2700713 w 5982968"/>
              <a:gd name="connsiteY31" fmla="*/ 247092 h 7521140"/>
              <a:gd name="connsiteX32" fmla="*/ 2820373 w 5982968"/>
              <a:gd name="connsiteY32" fmla="*/ 250117 h 7521140"/>
              <a:gd name="connsiteX33" fmla="*/ 2942425 w 5982968"/>
              <a:gd name="connsiteY33" fmla="*/ 252134 h 7521140"/>
              <a:gd name="connsiteX34" fmla="*/ 3065674 w 5982968"/>
              <a:gd name="connsiteY34" fmla="*/ 252134 h 7521140"/>
              <a:gd name="connsiteX35" fmla="*/ 3190119 w 5982968"/>
              <a:gd name="connsiteY35" fmla="*/ 253143 h 7521140"/>
              <a:gd name="connsiteX36" fmla="*/ 3315762 w 5982968"/>
              <a:gd name="connsiteY36" fmla="*/ 252134 h 7521140"/>
              <a:gd name="connsiteX37" fmla="*/ 3443199 w 5982968"/>
              <a:gd name="connsiteY37" fmla="*/ 250117 h 7521140"/>
              <a:gd name="connsiteX38" fmla="*/ 3570636 w 5982968"/>
              <a:gd name="connsiteY38" fmla="*/ 248268 h 7521140"/>
              <a:gd name="connsiteX39" fmla="*/ 3699868 w 5982968"/>
              <a:gd name="connsiteY39" fmla="*/ 244234 h 7521140"/>
              <a:gd name="connsiteX40" fmla="*/ 3830297 w 5982968"/>
              <a:gd name="connsiteY40" fmla="*/ 240032 h 7521140"/>
              <a:gd name="connsiteX41" fmla="*/ 3960726 w 5982968"/>
              <a:gd name="connsiteY41" fmla="*/ 235157 h 7521140"/>
              <a:gd name="connsiteX42" fmla="*/ 4092351 w 5982968"/>
              <a:gd name="connsiteY42" fmla="*/ 228266 h 7521140"/>
              <a:gd name="connsiteX43" fmla="*/ 4225173 w 5982968"/>
              <a:gd name="connsiteY43" fmla="*/ 220029 h 7521140"/>
              <a:gd name="connsiteX44" fmla="*/ 4358593 w 5982968"/>
              <a:gd name="connsiteY44" fmla="*/ 212129 h 7521140"/>
              <a:gd name="connsiteX45" fmla="*/ 4492012 w 5982968"/>
              <a:gd name="connsiteY45" fmla="*/ 202044 h 7521140"/>
              <a:gd name="connsiteX46" fmla="*/ 4627228 w 5982968"/>
              <a:gd name="connsiteY46" fmla="*/ 189941 h 7521140"/>
              <a:gd name="connsiteX47" fmla="*/ 4760647 w 5982968"/>
              <a:gd name="connsiteY47" fmla="*/ 177839 h 7521140"/>
              <a:gd name="connsiteX48" fmla="*/ 4896461 w 5982968"/>
              <a:gd name="connsiteY48" fmla="*/ 163887 h 7521140"/>
              <a:gd name="connsiteX49" fmla="*/ 5032872 w 5982968"/>
              <a:gd name="connsiteY49" fmla="*/ 148591 h 7521140"/>
              <a:gd name="connsiteX50" fmla="*/ 5167489 w 5982968"/>
              <a:gd name="connsiteY50" fmla="*/ 132455 h 7521140"/>
              <a:gd name="connsiteX51" fmla="*/ 5303902 w 5982968"/>
              <a:gd name="connsiteY51" fmla="*/ 113629 h 7521140"/>
              <a:gd name="connsiteX52" fmla="*/ 5439714 w 5982968"/>
              <a:gd name="connsiteY52" fmla="*/ 93458 h 7521140"/>
              <a:gd name="connsiteX53" fmla="*/ 5576126 w 5982968"/>
              <a:gd name="connsiteY53" fmla="*/ 73455 h 7521140"/>
              <a:gd name="connsiteX54" fmla="*/ 5711939 w 5982968"/>
              <a:gd name="connsiteY54" fmla="*/ 50091 h 7521140"/>
              <a:gd name="connsiteX55" fmla="*/ 5847154 w 5982968"/>
              <a:gd name="connsiteY55" fmla="*/ 26222 h 752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982968" h="7521140">
                <a:moveTo>
                  <a:pt x="5982968" y="1177"/>
                </a:moveTo>
                <a:lnTo>
                  <a:pt x="5982968" y="1344715"/>
                </a:lnTo>
                <a:lnTo>
                  <a:pt x="5982967" y="1344715"/>
                </a:lnTo>
                <a:lnTo>
                  <a:pt x="5982967" y="6152387"/>
                </a:lnTo>
                <a:lnTo>
                  <a:pt x="5982968" y="6152387"/>
                </a:lnTo>
                <a:lnTo>
                  <a:pt x="5982968" y="7521140"/>
                </a:lnTo>
                <a:lnTo>
                  <a:pt x="0" y="7521140"/>
                </a:lnTo>
                <a:lnTo>
                  <a:pt x="0" y="6152387"/>
                </a:lnTo>
                <a:lnTo>
                  <a:pt x="2" y="6152387"/>
                </a:lnTo>
                <a:lnTo>
                  <a:pt x="2" y="905354"/>
                </a:lnTo>
                <a:lnTo>
                  <a:pt x="3" y="905354"/>
                </a:lnTo>
                <a:lnTo>
                  <a:pt x="3" y="0"/>
                </a:lnTo>
                <a:lnTo>
                  <a:pt x="35302" y="5883"/>
                </a:lnTo>
                <a:lnTo>
                  <a:pt x="138808" y="23197"/>
                </a:lnTo>
                <a:lnTo>
                  <a:pt x="214194" y="35299"/>
                </a:lnTo>
                <a:lnTo>
                  <a:pt x="303938" y="48074"/>
                </a:lnTo>
                <a:lnTo>
                  <a:pt x="410435" y="63370"/>
                </a:lnTo>
                <a:lnTo>
                  <a:pt x="528299" y="79507"/>
                </a:lnTo>
                <a:lnTo>
                  <a:pt x="661121" y="96484"/>
                </a:lnTo>
                <a:lnTo>
                  <a:pt x="805909" y="114469"/>
                </a:lnTo>
                <a:lnTo>
                  <a:pt x="963260" y="132455"/>
                </a:lnTo>
                <a:lnTo>
                  <a:pt x="1130783" y="150776"/>
                </a:lnTo>
                <a:lnTo>
                  <a:pt x="1311469" y="167753"/>
                </a:lnTo>
                <a:lnTo>
                  <a:pt x="1500531" y="184058"/>
                </a:lnTo>
                <a:lnTo>
                  <a:pt x="1700362" y="198850"/>
                </a:lnTo>
                <a:lnTo>
                  <a:pt x="1908569" y="212969"/>
                </a:lnTo>
                <a:lnTo>
                  <a:pt x="2125751" y="226249"/>
                </a:lnTo>
                <a:lnTo>
                  <a:pt x="2237034" y="230955"/>
                </a:lnTo>
                <a:lnTo>
                  <a:pt x="2350710" y="236166"/>
                </a:lnTo>
                <a:lnTo>
                  <a:pt x="2466181" y="241040"/>
                </a:lnTo>
                <a:lnTo>
                  <a:pt x="2582251" y="244234"/>
                </a:lnTo>
                <a:lnTo>
                  <a:pt x="2700713" y="247092"/>
                </a:lnTo>
                <a:lnTo>
                  <a:pt x="2820373" y="250117"/>
                </a:lnTo>
                <a:lnTo>
                  <a:pt x="2942425" y="252134"/>
                </a:lnTo>
                <a:lnTo>
                  <a:pt x="3065674" y="252134"/>
                </a:lnTo>
                <a:lnTo>
                  <a:pt x="3190119" y="253143"/>
                </a:lnTo>
                <a:lnTo>
                  <a:pt x="3315762" y="252134"/>
                </a:lnTo>
                <a:lnTo>
                  <a:pt x="3443199" y="250117"/>
                </a:lnTo>
                <a:lnTo>
                  <a:pt x="3570636" y="248268"/>
                </a:lnTo>
                <a:lnTo>
                  <a:pt x="3699868" y="244234"/>
                </a:lnTo>
                <a:lnTo>
                  <a:pt x="3830297" y="240032"/>
                </a:lnTo>
                <a:lnTo>
                  <a:pt x="3960726" y="235157"/>
                </a:lnTo>
                <a:lnTo>
                  <a:pt x="4092351" y="228266"/>
                </a:lnTo>
                <a:lnTo>
                  <a:pt x="4225173" y="220029"/>
                </a:lnTo>
                <a:lnTo>
                  <a:pt x="4358593" y="212129"/>
                </a:lnTo>
                <a:lnTo>
                  <a:pt x="4492012" y="202044"/>
                </a:lnTo>
                <a:lnTo>
                  <a:pt x="4627228" y="189941"/>
                </a:lnTo>
                <a:lnTo>
                  <a:pt x="4760647" y="177839"/>
                </a:lnTo>
                <a:lnTo>
                  <a:pt x="4896461" y="163887"/>
                </a:lnTo>
                <a:lnTo>
                  <a:pt x="5032872" y="148591"/>
                </a:lnTo>
                <a:lnTo>
                  <a:pt x="5167489" y="132455"/>
                </a:lnTo>
                <a:lnTo>
                  <a:pt x="5303902" y="113629"/>
                </a:lnTo>
                <a:lnTo>
                  <a:pt x="5439714" y="93458"/>
                </a:lnTo>
                <a:lnTo>
                  <a:pt x="5576126" y="73455"/>
                </a:lnTo>
                <a:lnTo>
                  <a:pt x="5711939" y="50091"/>
                </a:lnTo>
                <a:lnTo>
                  <a:pt x="5847154" y="26222"/>
                </a:lnTo>
                <a:close/>
              </a:path>
            </a:pathLst>
          </a:custGeom>
          <a:ln>
            <a:noFill/>
          </a:ln>
        </p:spPr>
      </p:sp>
      <p:sp>
        <p:nvSpPr>
          <p:cNvPr id="3" name="Content Placeholder 2"/>
          <p:cNvSpPr>
            <a:spLocks noGrp="1"/>
          </p:cNvSpPr>
          <p:nvPr>
            <p:ph idx="1"/>
          </p:nvPr>
        </p:nvSpPr>
        <p:spPr>
          <a:xfrm>
            <a:off x="4808376" y="437514"/>
            <a:ext cx="6517350" cy="5867034"/>
          </a:xfrm>
        </p:spPr>
        <p:txBody>
          <a:bodyPr vert="horz" lIns="91440" tIns="45720" rIns="91440" bIns="45720" rtlCol="0" anchor="ctr">
            <a:normAutofit/>
          </a:bodyPr>
          <a:lstStyle/>
          <a:p>
            <a:pPr marL="0" indent="0">
              <a:buNone/>
            </a:pPr>
            <a:r>
              <a:rPr lang="en-US" sz="2000" b="1"/>
              <a:t>Rigor of Courses:</a:t>
            </a:r>
          </a:p>
          <a:p>
            <a:r>
              <a:rPr lang="en-US" sz="2000" b="1"/>
              <a:t>Exceed number of required Core courses</a:t>
            </a:r>
          </a:p>
          <a:p>
            <a:pPr marL="0" indent="0">
              <a:buNone/>
            </a:pPr>
            <a:r>
              <a:rPr lang="en-US" sz="2000" b="1"/>
              <a:t>(Math, Science, English, Social Studies, Foreign Languages)</a:t>
            </a:r>
          </a:p>
          <a:p>
            <a:r>
              <a:rPr lang="en-US" sz="2000" b="1"/>
              <a:t>Challenge yourself with Honors &amp; Dual Enrollment classes</a:t>
            </a:r>
          </a:p>
          <a:p>
            <a:r>
              <a:rPr lang="en-US" sz="2000" b="1"/>
              <a:t>Strong schedule Senior year can result in acceptance and success</a:t>
            </a:r>
          </a:p>
          <a:p>
            <a:pPr marL="0" indent="0">
              <a:buNone/>
            </a:pPr>
            <a:r>
              <a:rPr lang="en-US" sz="2000" b="1"/>
              <a:t>GPA</a:t>
            </a:r>
          </a:p>
          <a:p>
            <a:r>
              <a:rPr lang="en-US" sz="2000" b="1"/>
              <a:t>Grades are a key factor however so is rigor</a:t>
            </a:r>
          </a:p>
          <a:p>
            <a:r>
              <a:rPr lang="en-US" sz="2000" b="1"/>
              <a:t>Steady performance over time, particularly junior year.</a:t>
            </a:r>
          </a:p>
          <a:p>
            <a:r>
              <a:rPr lang="en-US" sz="2000" b="1"/>
              <a:t>Continue to work on  your GPA until the end. </a:t>
            </a:r>
          </a:p>
        </p:txBody>
      </p:sp>
    </p:spTree>
    <p:extLst>
      <p:ext uri="{BB962C8B-B14F-4D97-AF65-F5344CB8AC3E}">
        <p14:creationId xmlns:p14="http://schemas.microsoft.com/office/powerpoint/2010/main" val="36980157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Type xmlns="6b76f5fc-ce26-421a-98eb-a2514177e0c6" xsi:nil="true"/>
    <Teachers xmlns="6b76f5fc-ce26-421a-98eb-a2514177e0c6">
      <UserInfo>
        <DisplayName/>
        <AccountId xsi:nil="true"/>
        <AccountType/>
      </UserInfo>
    </Teachers>
    <CultureName xmlns="6b76f5fc-ce26-421a-98eb-a2514177e0c6" xsi:nil="true"/>
    <Student_Groups xmlns="6b76f5fc-ce26-421a-98eb-a2514177e0c6">
      <UserInfo>
        <DisplayName/>
        <AccountId xsi:nil="true"/>
        <AccountType/>
      </UserInfo>
    </Student_Groups>
    <Invited_Students xmlns="6b76f5fc-ce26-421a-98eb-a2514177e0c6" xsi:nil="true"/>
    <Owner xmlns="6b76f5fc-ce26-421a-98eb-a2514177e0c6">
      <UserInfo>
        <DisplayName/>
        <AccountId xsi:nil="true"/>
        <AccountType/>
      </UserInfo>
    </Owner>
    <Has_Teacher_Only_SectionGroup xmlns="6b76f5fc-ce26-421a-98eb-a2514177e0c6" xsi:nil="true"/>
    <AppVersion xmlns="6b76f5fc-ce26-421a-98eb-a2514177e0c6" xsi:nil="true"/>
    <NotebookType xmlns="6b76f5fc-ce26-421a-98eb-a2514177e0c6" xsi:nil="true"/>
    <StudentGroups xmlns="6b76f5fc-ce26-421a-98eb-a2514177e0c6" xsi:nil="true"/>
    <Is_Collaboration_Space_Locked xmlns="6b76f5fc-ce26-421a-98eb-a2514177e0c6" xsi:nil="true"/>
    <Invited_Teachers xmlns="6b76f5fc-ce26-421a-98eb-a2514177e0c6" xsi:nil="true"/>
    <Students xmlns="6b76f5fc-ce26-421a-98eb-a2514177e0c6">
      <UserInfo>
        <DisplayName/>
        <AccountId xsi:nil="true"/>
        <AccountType/>
      </UserInfo>
    </Students>
    <Templates xmlns="6b76f5fc-ce26-421a-98eb-a2514177e0c6" xsi:nil="true"/>
    <Self_Registration_Enabled xmlns="6b76f5fc-ce26-421a-98eb-a2514177e0c6" xsi:nil="true"/>
    <DefaultSectionNames xmlns="6b76f5fc-ce26-421a-98eb-a2514177e0c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B204505E5464458F0C4E43646F21F7" ma:contentTypeVersion="28" ma:contentTypeDescription="Create a new document." ma:contentTypeScope="" ma:versionID="95a890204f86d863b3c1b46db73541f8">
  <xsd:schema xmlns:xsd="http://www.w3.org/2001/XMLSchema" xmlns:xs="http://www.w3.org/2001/XMLSchema" xmlns:p="http://schemas.microsoft.com/office/2006/metadata/properties" xmlns:ns3="bc0698b1-1fdd-48d1-ade3-5a038f495d12" xmlns:ns4="6b76f5fc-ce26-421a-98eb-a2514177e0c6" targetNamespace="http://schemas.microsoft.com/office/2006/metadata/properties" ma:root="true" ma:fieldsID="7bf7cf73ea7d0f4bab500e7277690691" ns3:_="" ns4:_="">
    <xsd:import namespace="bc0698b1-1fdd-48d1-ade3-5a038f495d12"/>
    <xsd:import namespace="6b76f5fc-ce26-421a-98eb-a2514177e0c6"/>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Teachers" minOccurs="0"/>
                <xsd:element ref="ns4:Students" minOccurs="0"/>
                <xsd:element ref="ns4:StudentGroups" minOccurs="0"/>
                <xsd:element ref="ns4:DefaultSectionNames" minOccurs="0"/>
                <xsd:element ref="ns4:AppVersion" minOccurs="0"/>
                <xsd:element ref="ns4:MediaServiceMetadata" minOccurs="0"/>
                <xsd:element ref="ns4:MediaServiceFastMetadata" minOccurs="0"/>
                <xsd:element ref="ns4:MediaServiceDateTaken" minOccurs="0"/>
                <xsd:element ref="ns4:Templates" minOccurs="0"/>
                <xsd:element ref="ns4:CultureName"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0698b1-1fdd-48d1-ade3-5a038f495d1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76f5fc-ce26-421a-98eb-a2514177e0c6" elementFormDefault="qualified">
    <xsd:import namespace="http://schemas.microsoft.com/office/2006/documentManagement/types"/>
    <xsd:import namespace="http://schemas.microsoft.com/office/infopath/2007/PartnerControls"/>
    <xsd:element name="NotebookType" ma:index="11" nillable="true" ma:displayName="Notebook Type" ma:indexed="tru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achers" ma:index="1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Groups" ma:index="16" nillable="true" ma:displayName="StudentGroups" ma:internalName="StudentGroups">
      <xsd:simpleType>
        <xsd:restriction base="dms:Note">
          <xsd:maxLength value="255"/>
        </xsd:restriction>
      </xsd:simpleType>
    </xsd:element>
    <xsd:element name="DefaultSectionNames" ma:index="17" nillable="true" ma:displayName="Default Section Names" ma:internalName="DefaultSectionNames">
      <xsd:simpleType>
        <xsd:restriction base="dms:Note">
          <xsd:maxLength value="255"/>
        </xsd:restriction>
      </xsd:simpleType>
    </xsd:element>
    <xsd:element name="AppVersion" ma:index="18" nillable="true" ma:displayName="App Version" ma:internalName="AppVersion">
      <xsd:simpleType>
        <xsd:restriction base="dms:Text"/>
      </xsd:simpleType>
    </xsd:element>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element name="MediaServiceDateTaken" ma:index="21" nillable="true" ma:displayName="MediaServiceDateTaken" ma:description="" ma:hidden="true" ma:internalName="MediaServiceDateTaken" ma:readOnly="true">
      <xsd:simpleType>
        <xsd:restriction base="dms:Text"/>
      </xsd:simpleType>
    </xsd:element>
    <xsd:element name="Templates" ma:index="22" nillable="true" ma:displayName="Templates" ma:internalName="Templates">
      <xsd:simpleType>
        <xsd:restriction base="dms:Note">
          <xsd:maxLength value="255"/>
        </xsd:restriction>
      </xsd:simpleType>
    </xsd:element>
    <xsd:element name="CultureName" ma:index="23" nillable="true" ma:displayName="Culture Name" ma:internalName="CultureName">
      <xsd:simpleType>
        <xsd:restriction base="dms:Text"/>
      </xsd:simple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5" nillable="true" ma:displayName="Invited Teachers" ma:internalName="Invited_Teachers">
      <xsd:simpleType>
        <xsd:restriction base="dms:Note">
          <xsd:maxLength value="255"/>
        </xsd:restriction>
      </xsd:simpleType>
    </xsd:element>
    <xsd:element name="Invited_Students" ma:index="26" nillable="true" ma:displayName="Invited Students" ma:internalName="Invited_Students">
      <xsd:simpleType>
        <xsd:restriction base="dms:Note">
          <xsd:maxLength value="255"/>
        </xsd:restriction>
      </xsd:simpleType>
    </xsd:element>
    <xsd:element name="Self_Registration_Enabled" ma:index="27" nillable="true" ma:displayName="Self Registration Enabled" ma:internalName="Self_Registration_Enabled">
      <xsd:simpleType>
        <xsd:restriction base="dms:Boolean"/>
      </xsd:simpleType>
    </xsd:element>
    <xsd:element name="Has_Teacher_Only_SectionGroup" ma:index="28" nillable="true" ma:displayName="Has Teacher Only SectionGroup" ma:internalName="Has_Teacher_Only_SectionGroup">
      <xsd:simpleType>
        <xsd:restriction base="dms:Boolean"/>
      </xsd:simpleType>
    </xsd:element>
    <xsd:element name="Is_Collaboration_Space_Locked" ma:index="29" nillable="true" ma:displayName="Is Collaboration Space Locked" ma:internalName="Is_Collaboration_Space_Locked">
      <xsd:simpleType>
        <xsd:restriction base="dms:Boolean"/>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AutoTags" ma:index="32" nillable="true" ma:displayName="Tags" ma:internalName="MediaServiceAutoTag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84EAAD-85E1-4C55-94B4-1F543E4A95A6}">
  <ds:schemaRefs>
    <ds:schemaRef ds:uri="6b76f5fc-ce26-421a-98eb-a2514177e0c6"/>
    <ds:schemaRef ds:uri="bc0698b1-1fdd-48d1-ade3-5a038f495d1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4910B78-90AF-42E9-B063-A63672774E1B}">
  <ds:schemaRefs>
    <ds:schemaRef ds:uri="6b76f5fc-ce26-421a-98eb-a2514177e0c6"/>
    <ds:schemaRef ds:uri="bc0698b1-1fdd-48d1-ade3-5a038f495d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4156C6F-55D6-4C9A-AED1-9DB19DC645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32</Slides>
  <Notes>16</Notes>
  <HiddenSlides>3</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Ion Boardroom</vt:lpstr>
      <vt:lpstr> OCSA SENIOR INFORMATION NIGHT</vt:lpstr>
      <vt:lpstr>MEET YOUR COUNSELORS</vt:lpstr>
      <vt:lpstr>How do I sign up for information for my Senior? @ocsacl24</vt:lpstr>
      <vt:lpstr>How do I make an appointment with the counselor?</vt:lpstr>
      <vt:lpstr>Post-secondary options</vt:lpstr>
      <vt:lpstr>Post secondary options</vt:lpstr>
      <vt:lpstr>Schedule an appointment with your School Counselor</vt:lpstr>
      <vt:lpstr>What does it take to get accepted?</vt:lpstr>
      <vt:lpstr>Rigor/GPA</vt:lpstr>
      <vt:lpstr>Extracurricular activities</vt:lpstr>
      <vt:lpstr>Recommendations</vt:lpstr>
      <vt:lpstr>Essays</vt:lpstr>
      <vt:lpstr>ACT/SAT Scores</vt:lpstr>
      <vt:lpstr>How do I register for tests?</vt:lpstr>
      <vt:lpstr>What is a fee waiver and how do I qualify?</vt:lpstr>
      <vt:lpstr>Factors to consider for choosing the right school</vt:lpstr>
      <vt:lpstr>Steps to the College application process</vt:lpstr>
      <vt:lpstr>VALENCIA COLLEGE TRANSITION COACH</vt:lpstr>
      <vt:lpstr>Xello</vt:lpstr>
      <vt:lpstr>Xello Dashboard</vt:lpstr>
      <vt:lpstr>Xello</vt:lpstr>
      <vt:lpstr>Sources of Money for College</vt:lpstr>
      <vt:lpstr>FIRST source of money</vt:lpstr>
      <vt:lpstr>Myth: My income is too high, and I will not qualify. Why fill out FAFSA?</vt:lpstr>
      <vt:lpstr>FAFSA ASSISTANCE</vt:lpstr>
      <vt:lpstr>Florida Student Financial Aid Opens OCT1st</vt:lpstr>
      <vt:lpstr>Sources of free money </vt:lpstr>
      <vt:lpstr>Education Foundation of Osceola www.foundationosceola.org </vt:lpstr>
      <vt:lpstr>$$$$$$$$$$$$$$$$$$$$$$</vt:lpstr>
      <vt:lpstr>College and Career Resources-District</vt:lpstr>
      <vt:lpstr>   Herff Jones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OCSA SENIOR INFORMATION NIGHT</dc:title>
  <dc:creator>Karen Gill</dc:creator>
  <cp:revision>143</cp:revision>
  <dcterms:created xsi:type="dcterms:W3CDTF">2020-09-22T17:56:46Z</dcterms:created>
  <dcterms:modified xsi:type="dcterms:W3CDTF">2023-10-27T16:01:32Z</dcterms:modified>
</cp:coreProperties>
</file>